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0" r:id="rId2"/>
    <p:sldId id="298" r:id="rId3"/>
    <p:sldId id="256" r:id="rId4"/>
    <p:sldId id="289" r:id="rId5"/>
    <p:sldId id="290" r:id="rId6"/>
    <p:sldId id="293" r:id="rId7"/>
    <p:sldId id="267" r:id="rId8"/>
    <p:sldId id="269" r:id="rId9"/>
    <p:sldId id="257" r:id="rId10"/>
    <p:sldId id="291" r:id="rId11"/>
    <p:sldId id="268" r:id="rId12"/>
    <p:sldId id="271" r:id="rId13"/>
    <p:sldId id="295" r:id="rId14"/>
    <p:sldId id="263" r:id="rId15"/>
    <p:sldId id="262" r:id="rId16"/>
    <p:sldId id="261" r:id="rId17"/>
    <p:sldId id="299" r:id="rId18"/>
    <p:sldId id="265" r:id="rId19"/>
    <p:sldId id="264" r:id="rId20"/>
    <p:sldId id="266" r:id="rId21"/>
    <p:sldId id="275" r:id="rId22"/>
    <p:sldId id="273" r:id="rId23"/>
    <p:sldId id="296" r:id="rId24"/>
    <p:sldId id="277" r:id="rId25"/>
    <p:sldId id="276" r:id="rId26"/>
    <p:sldId id="274" r:id="rId27"/>
    <p:sldId id="279" r:id="rId28"/>
    <p:sldId id="259" r:id="rId29"/>
    <p:sldId id="282" r:id="rId30"/>
    <p:sldId id="283" r:id="rId31"/>
    <p:sldId id="278" r:id="rId32"/>
    <p:sldId id="284" r:id="rId33"/>
    <p:sldId id="302" r:id="rId34"/>
    <p:sldId id="286" r:id="rId35"/>
    <p:sldId id="287" r:id="rId36"/>
    <p:sldId id="285" r:id="rId37"/>
    <p:sldId id="300" r:id="rId38"/>
    <p:sldId id="294"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69337" autoAdjust="0"/>
  </p:normalViewPr>
  <p:slideViewPr>
    <p:cSldViewPr>
      <p:cViewPr>
        <p:scale>
          <a:sx n="50" d="100"/>
          <a:sy n="50" d="100"/>
        </p:scale>
        <p:origin x="-1866" y="-84"/>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26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6BC04-EECA-4938-8399-4D5DB56CA199}" type="datetimeFigureOut">
              <a:rPr lang="it-IT" smtClean="0"/>
              <a:pPr/>
              <a:t>26/05/2016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198D7-C2D3-4C3A-AE7D-93C0256A5FE1}" type="slidenum">
              <a:rPr lang="it-IT" smtClean="0"/>
              <a:pPr/>
              <a:t>‹N›</a:t>
            </a:fld>
            <a:endParaRPr lang="it-IT"/>
          </a:p>
        </p:txBody>
      </p:sp>
    </p:spTree>
    <p:extLst>
      <p:ext uri="{BB962C8B-B14F-4D97-AF65-F5344CB8AC3E}">
        <p14:creationId xmlns:p14="http://schemas.microsoft.com/office/powerpoint/2010/main" val="420092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aboratoriolapsus.it/" TargetMode="External"/><Relationship Id="rId7" Type="http://schemas.openxmlformats.org/officeDocument/2006/relationships/hyperlink" Target="http://www.oilproject.org/lezione/riassunto-mussolini-vittorio-emanuele-III-pio-XI-concordato-7258.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oilproject.org/lezione/sintesi-fascismo-in-italia-fascistizzazione-attentato-mussolini-elezioni-1929-7160.html" TargetMode="External"/><Relationship Id="rId5" Type="http://schemas.openxmlformats.org/officeDocument/2006/relationships/hyperlink" Target="http://www.oilproject.org/lezione/sintesi-fascismo-benito-mussolini-vittorio-emanuele-III-6993.html" TargetMode="External"/><Relationship Id="rId4" Type="http://schemas.openxmlformats.org/officeDocument/2006/relationships/hyperlink" Target="http://www.oilproject.org/lezione/riassunto-fascismo-e-fasci-di-combattimento-6845.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it.wikipedia.org/wiki/Martin_Niem%C3%B6ller"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it.wikipedia.org/wiki/Bertolt_Brecht" TargetMode="External"/><Relationship Id="rId4" Type="http://schemas.openxmlformats.org/officeDocument/2006/relationships/hyperlink" Target="https://it.wikipedia.org/wiki/Nazismo"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it.wikipedia.org/wiki/Proclama_Badoglio_dell'8_settembre_1943" TargetMode="External"/><Relationship Id="rId7" Type="http://schemas.openxmlformats.org/officeDocument/2006/relationships/hyperlink" Target="http://it.wikipedia.org/wiki/3_settembre"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it.wikipedia.org/wiki/Italia" TargetMode="External"/><Relationship Id="rId5" Type="http://schemas.openxmlformats.org/officeDocument/2006/relationships/hyperlink" Target="http://it.wikipedia.org/wiki/Armistizio_di_Cassibile" TargetMode="External"/><Relationship Id="rId4" Type="http://schemas.openxmlformats.org/officeDocument/2006/relationships/hyperlink" Target="http://it.wikipedia.org/wiki/Dwight_D._Eisenhower"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it.wikipedia.org/wiki/Brescia" TargetMode="External"/><Relationship Id="rId3" Type="http://schemas.openxmlformats.org/officeDocument/2006/relationships/hyperlink" Target="https://it.wikipedia.org/wiki/Nazifascismo" TargetMode="External"/><Relationship Id="rId7" Type="http://schemas.openxmlformats.org/officeDocument/2006/relationships/hyperlink" Target="https://it.wikipedia.org/wiki/Firenze"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it.wikipedia.org/wiki/Roma" TargetMode="External"/><Relationship Id="rId11" Type="http://schemas.openxmlformats.org/officeDocument/2006/relationships/hyperlink" Target="https://it.wikipedia.org/wiki/Genova" TargetMode="External"/><Relationship Id="rId5" Type="http://schemas.openxmlformats.org/officeDocument/2006/relationships/hyperlink" Target="https://it.wikipedia.org/wiki/Trieste" TargetMode="External"/><Relationship Id="rId10" Type="http://schemas.openxmlformats.org/officeDocument/2006/relationships/hyperlink" Target="https://it.wikipedia.org/wiki/Milano" TargetMode="External"/><Relationship Id="rId4" Type="http://schemas.openxmlformats.org/officeDocument/2006/relationships/hyperlink" Target="https://it.wikipedia.org/wiki/Seconda_guerra_mondiale" TargetMode="External"/><Relationship Id="rId9" Type="http://schemas.openxmlformats.org/officeDocument/2006/relationships/hyperlink" Target="https://it.wikipedia.org/wiki/Biell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ilproject.org/lezione/sintesi-fascismo-benito-mussolini-vittorio-emanuele-III-6993.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oilproject.org/lezione/riassunto-mussolini-vittorio-emanuele-III-pio-XI-concordato-7258.html" TargetMode="External"/><Relationship Id="rId4" Type="http://schemas.openxmlformats.org/officeDocument/2006/relationships/hyperlink" Target="http://www.oilproject.org/lezione/riassunto-fascismo-e-fasci-di-combattimento-6845.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err="1" smtClean="0"/>
              <a:t>Biennio_rosso</a:t>
            </a:r>
            <a:r>
              <a:rPr lang="it-IT" dirty="0" smtClean="0"/>
              <a:t> 7.06’ Dal</a:t>
            </a:r>
            <a:r>
              <a:rPr lang="it-IT" baseline="0" dirty="0" smtClean="0"/>
              <a:t> biennio rosso alla marcia su Roma</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sz="1200" b="1" i="0" kern="1200" dirty="0" err="1" smtClean="0">
                <a:solidFill>
                  <a:schemeClr val="tx1"/>
                </a:solidFill>
                <a:latin typeface="+mn-lt"/>
                <a:ea typeface="+mn-ea"/>
                <a:cs typeface="+mn-cs"/>
              </a:rPr>
              <a:t>Condizioni_lavoro</a:t>
            </a:r>
            <a:r>
              <a:rPr lang="it-IT" sz="1200" b="1" i="0" kern="120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 Economia e lavoro</a:t>
            </a:r>
            <a:r>
              <a:rPr lang="it-IT" sz="1200" b="0" i="0" kern="1200" baseline="0" dirty="0" smtClean="0">
                <a:solidFill>
                  <a:schemeClr val="tx1"/>
                </a:solidFill>
                <a:latin typeface="+mn-lt"/>
                <a:ea typeface="+mn-ea"/>
                <a:cs typeface="+mn-cs"/>
              </a:rPr>
              <a:t> (8.28’) </a:t>
            </a:r>
            <a:r>
              <a:rPr lang="it-IT" sz="1200" b="0" i="0" kern="1200" dirty="0" smtClean="0">
                <a:solidFill>
                  <a:schemeClr val="tx1"/>
                </a:solidFill>
                <a:latin typeface="+mn-lt"/>
                <a:ea typeface="+mn-ea"/>
                <a:cs typeface="+mn-cs"/>
              </a:rPr>
              <a:t>Servendosi di materiale d’archivio, l’unità ripercorre le tappe fondamentali della politica economica fascista a partire dalla seconda metà degli anni Venti. È in questi anni che Mussolini, dopo un esordio moderatamente liberista, modifica la sua linea programmatica di governo, annunciando che lo Stato si fa interprete degli interessi contrastanti dei singoli e dei gruppi per coordinarli ad un fine superiore. È la nascita del corporativismo. Alla proclamazione del sistema corporativo, avvenuta ufficialmente nel 1926, seguì, nel 1927, la pubblicazione della Carta del Lavoro. Secondo quest’ultima, l’iniziativa privata costituiva lo strumento più efficace e utile all’interesse della nazione. </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Al centro della politica economica di Mussolini vi era l’intenzione di ruralizzare l’Italia. Molte furono le iniziative in campo agricolo, dalle bonifiche alla celebre “battaglia del grano”, che mirava a rendere il paese autosufficiente dal punto di vista della produzione agraria. Le immagini di repertorio mostrano il duce che, ripreso a lavorare insieme ai contadini, dà personalmente un esempio di sacrificio patriottico.</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La propaganda di regime, in tal senso, fu serratissima. Essa vantava la ripresa dell`economia industriale; sosteneva che in sedici anni, dal 1922 al 1938, il reddito nazionale era aumentato del sedici per cento (a danno dei salari, diminuiti del diciannove per cento). Per Mussolini il corporativismo era il mezzo più idoneo a superare la tragica antitesi tra capitale e lavoro: padroni e lavoratori dovevano porsi sullo stesso piano, con uguali diritti e doveri. Il risultato si risolse di fatto nell’abbassamento dei salari e nella negazione di ogni libera espressione della classe operaia.</a:t>
            </a:r>
          </a:p>
          <a:p>
            <a:endParaRPr lang="it-IT" sz="1200" b="0" i="0" kern="1200" dirty="0" smtClean="0">
              <a:solidFill>
                <a:schemeClr val="tx1"/>
              </a:solidFill>
              <a:latin typeface="+mn-lt"/>
              <a:ea typeface="+mn-ea"/>
              <a:cs typeface="+mn-cs"/>
            </a:endParaRPr>
          </a:p>
          <a:p>
            <a:r>
              <a:rPr lang="it-IT" sz="1200" b="1" i="0" kern="1200" dirty="0" smtClean="0">
                <a:solidFill>
                  <a:schemeClr val="tx1"/>
                </a:solidFill>
                <a:latin typeface="+mn-lt"/>
                <a:ea typeface="+mn-ea"/>
                <a:cs typeface="+mn-cs"/>
              </a:rPr>
              <a:t>Corporazioni </a:t>
            </a:r>
            <a:r>
              <a:rPr lang="it-IT" sz="1200" b="0" i="0" kern="1200" dirty="0" smtClean="0">
                <a:solidFill>
                  <a:schemeClr val="tx1"/>
                </a:solidFill>
                <a:latin typeface="+mn-lt"/>
                <a:ea typeface="+mn-ea"/>
                <a:cs typeface="+mn-cs"/>
              </a:rPr>
              <a:t>La politica economica del Fascismo: il corporativismo, la battaglia del grano, la "quota 90“ (4.52’)</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latin typeface="+mn-lt"/>
                <a:ea typeface="+mn-ea"/>
                <a:cs typeface="+mn-cs"/>
              </a:rPr>
              <a:t>Strutturato come lezione, a cura del </a:t>
            </a:r>
            <a:r>
              <a:rPr lang="it-IT" sz="1200" b="0" i="0" u="sng" kern="1200" dirty="0" smtClean="0">
                <a:solidFill>
                  <a:schemeClr val="tx1"/>
                </a:solidFill>
                <a:latin typeface="+mn-lt"/>
                <a:ea typeface="+mn-ea"/>
                <a:cs typeface="+mn-cs"/>
                <a:hlinkClick r:id="rId3"/>
              </a:rPr>
              <a:t>Laboratorio LAPSUS</a:t>
            </a:r>
            <a:r>
              <a:rPr lang="it-IT" sz="1200" b="0" i="0" kern="1200" dirty="0" smtClean="0">
                <a:solidFill>
                  <a:schemeClr val="tx1"/>
                </a:solidFill>
                <a:latin typeface="+mn-lt"/>
                <a:ea typeface="+mn-ea"/>
                <a:cs typeface="+mn-cs"/>
              </a:rPr>
              <a:t> (Università degli Studi di Milano)</a:t>
            </a:r>
          </a:p>
          <a:p>
            <a:r>
              <a:rPr lang="it-IT" sz="1200" b="0" i="0" kern="1200" dirty="0" smtClean="0">
                <a:solidFill>
                  <a:schemeClr val="tx1"/>
                </a:solidFill>
                <a:latin typeface="+mn-lt"/>
                <a:ea typeface="+mn-ea"/>
                <a:cs typeface="+mn-cs"/>
              </a:rPr>
              <a:t>Fin dai primi tempi del </a:t>
            </a:r>
            <a:r>
              <a:rPr lang="it-IT" sz="1200" b="0" i="0" u="sng" kern="1200" dirty="0" smtClean="0">
                <a:solidFill>
                  <a:schemeClr val="tx1"/>
                </a:solidFill>
                <a:latin typeface="+mn-lt"/>
                <a:ea typeface="+mn-ea"/>
                <a:cs typeface="+mn-cs"/>
                <a:hlinkClick r:id="rId4"/>
              </a:rPr>
              <a:t>Partito Nazionale Fascista,</a:t>
            </a:r>
            <a:r>
              <a:rPr lang="it-IT" sz="1200" b="0" i="0" kern="1200" dirty="0" smtClean="0">
                <a:solidFill>
                  <a:schemeClr val="tx1"/>
                </a:solidFill>
                <a:latin typeface="+mn-lt"/>
                <a:ea typeface="+mn-ea"/>
                <a:cs typeface="+mn-cs"/>
              </a:rPr>
              <a:t> il suo leader Benito Mussolini ha sempre sostenuto il principio del corporativismo come pietra fondamentale per l’organizzazione del lavoro. Ben radicata all’interno della tradizione nazionalista, l’idea corporativa si fonde però con il passato socialista del “duce”, riconoscendo la realtà (e il ruolo) delle classi sociali, subordinandole tuttavia al bene superiore dello Stato nazionale, che ha il compito di regolare e superare il conflitto sociale. </a:t>
            </a:r>
          </a:p>
          <a:p>
            <a:r>
              <a:rPr lang="it-IT" sz="1200" b="0" i="0" kern="1200" dirty="0" smtClean="0">
                <a:solidFill>
                  <a:schemeClr val="tx1"/>
                </a:solidFill>
                <a:latin typeface="+mn-lt"/>
                <a:ea typeface="+mn-ea"/>
                <a:cs typeface="+mn-cs"/>
              </a:rPr>
              <a:t>Lo Stato “</a:t>
            </a:r>
            <a:r>
              <a:rPr lang="it-IT" sz="1200" b="0" i="0" kern="1200" dirty="0" err="1" smtClean="0">
                <a:solidFill>
                  <a:schemeClr val="tx1"/>
                </a:solidFill>
                <a:latin typeface="+mn-lt"/>
                <a:ea typeface="+mn-ea"/>
                <a:cs typeface="+mn-cs"/>
              </a:rPr>
              <a:t>sindacal-corporativo</a:t>
            </a:r>
            <a:r>
              <a:rPr lang="it-IT" sz="1200" b="0" i="0" kern="1200" dirty="0" smtClean="0">
                <a:solidFill>
                  <a:schemeClr val="tx1"/>
                </a:solidFill>
                <a:latin typeface="+mn-lt"/>
                <a:ea typeface="+mn-ea"/>
                <a:cs typeface="+mn-cs"/>
              </a:rPr>
              <a:t>” si traduce, nel disegno </a:t>
            </a:r>
            <a:r>
              <a:rPr lang="it-IT" sz="1200" b="0" i="0" u="sng" kern="1200" dirty="0" smtClean="0">
                <a:solidFill>
                  <a:schemeClr val="tx1"/>
                </a:solidFill>
                <a:latin typeface="+mn-lt"/>
                <a:ea typeface="+mn-ea"/>
                <a:cs typeface="+mn-cs"/>
                <a:hlinkClick r:id="rId5"/>
              </a:rPr>
              <a:t>politico-dittatoriale mussoliniano</a:t>
            </a:r>
            <a:r>
              <a:rPr lang="it-IT" sz="1200" b="0" i="0" kern="1200" dirty="0" smtClean="0">
                <a:solidFill>
                  <a:schemeClr val="tx1"/>
                </a:solidFill>
                <a:latin typeface="+mn-lt"/>
                <a:ea typeface="+mn-ea"/>
                <a:cs typeface="+mn-cs"/>
              </a:rPr>
              <a:t>, nell’asservimento dei sindacati al regime: a partire dal 1925, nel momento di affermazione </a:t>
            </a:r>
            <a:r>
              <a:rPr lang="it-IT" sz="1200" b="0" i="0" kern="1200" dirty="0" err="1" smtClean="0">
                <a:solidFill>
                  <a:schemeClr val="tx1"/>
                </a:solidFill>
                <a:latin typeface="+mn-lt"/>
                <a:ea typeface="+mn-ea"/>
                <a:cs typeface="+mn-cs"/>
              </a:rPr>
              <a:t>delFascismo</a:t>
            </a:r>
            <a:r>
              <a:rPr lang="it-IT" sz="1200" b="0" i="0" kern="1200" dirty="0" smtClean="0">
                <a:solidFill>
                  <a:schemeClr val="tx1"/>
                </a:solidFill>
                <a:latin typeface="+mn-lt"/>
                <a:ea typeface="+mn-ea"/>
                <a:cs typeface="+mn-cs"/>
              </a:rPr>
              <a:t> quale </a:t>
            </a:r>
            <a:r>
              <a:rPr lang="it-IT" sz="1200" b="0" i="0" u="sng" kern="1200" dirty="0" smtClean="0">
                <a:solidFill>
                  <a:schemeClr val="tx1"/>
                </a:solidFill>
                <a:latin typeface="+mn-lt"/>
                <a:ea typeface="+mn-ea"/>
                <a:cs typeface="+mn-cs"/>
                <a:hlinkClick r:id="rId6"/>
              </a:rPr>
              <a:t>dittatura in senso pieno e compiuto</a:t>
            </a:r>
            <a:r>
              <a:rPr lang="it-IT" sz="1200" b="0" i="0" kern="1200" dirty="0" smtClean="0">
                <a:solidFill>
                  <a:schemeClr val="tx1"/>
                </a:solidFill>
                <a:latin typeface="+mn-lt"/>
                <a:ea typeface="+mn-ea"/>
                <a:cs typeface="+mn-cs"/>
              </a:rPr>
              <a:t>, assistiamo alle ultime grandi manifestazioni operaie (tra cui ricordiamo il grande sciopero dei metallurgici lombardi tra febbraio e marzo di quell’anno), fino allo scontro tra la FIOM socialista e le corporazioni del Fascio. Il Patto di Palazzo </a:t>
            </a:r>
            <a:r>
              <a:rPr lang="it-IT" sz="1200" b="0" i="0" kern="1200" dirty="0" err="1" smtClean="0">
                <a:solidFill>
                  <a:schemeClr val="tx1"/>
                </a:solidFill>
                <a:latin typeface="+mn-lt"/>
                <a:ea typeface="+mn-ea"/>
                <a:cs typeface="+mn-cs"/>
              </a:rPr>
              <a:t>Vidoni</a:t>
            </a:r>
            <a:r>
              <a:rPr lang="it-IT" sz="1200" b="0" i="0" kern="1200" dirty="0" smtClean="0">
                <a:solidFill>
                  <a:schemeClr val="tx1"/>
                </a:solidFill>
                <a:latin typeface="+mn-lt"/>
                <a:ea typeface="+mn-ea"/>
                <a:cs typeface="+mn-cs"/>
              </a:rPr>
              <a:t> (2 ottobre 1925) e la Legge Rocco (3 aprile 1926) attuano la </a:t>
            </a:r>
            <a:r>
              <a:rPr lang="it-IT" sz="1200" b="0" i="0" u="sng" kern="1200" dirty="0" smtClean="0">
                <a:solidFill>
                  <a:schemeClr val="tx1"/>
                </a:solidFill>
                <a:latin typeface="+mn-lt"/>
                <a:ea typeface="+mn-ea"/>
                <a:cs typeface="+mn-cs"/>
                <a:hlinkClick r:id="rId6"/>
              </a:rPr>
              <a:t>fascistizzazione</a:t>
            </a:r>
            <a:r>
              <a:rPr lang="it-IT" sz="1200" b="0" i="0" kern="1200" dirty="0" smtClean="0">
                <a:solidFill>
                  <a:schemeClr val="tx1"/>
                </a:solidFill>
                <a:latin typeface="+mn-lt"/>
                <a:ea typeface="+mn-ea"/>
                <a:cs typeface="+mn-cs"/>
              </a:rPr>
              <a:t> anche in campo sindacale, provvedendo alla soppressione di sindacati e associazioni di categoria antifasciste, oltre all’abolizione del diritto di sciopero. In tal modo, le principali attività economiche dello Stato italiano sono sotto il </a:t>
            </a:r>
            <a:r>
              <a:rPr lang="it-IT" sz="1200" b="0" i="0" u="sng" kern="1200" dirty="0" smtClean="0">
                <a:solidFill>
                  <a:schemeClr val="tx1"/>
                </a:solidFill>
                <a:latin typeface="+mn-lt"/>
                <a:ea typeface="+mn-ea"/>
                <a:cs typeface="+mn-cs"/>
                <a:hlinkClick r:id="rId7"/>
              </a:rPr>
              <a:t>controllo diretto </a:t>
            </a:r>
            <a:r>
              <a:rPr lang="it-IT" sz="1200" b="0" i="0" kern="1200" dirty="0" smtClean="0">
                <a:solidFill>
                  <a:schemeClr val="tx1"/>
                </a:solidFill>
                <a:latin typeface="+mn-lt"/>
                <a:ea typeface="+mn-ea"/>
                <a:cs typeface="+mn-cs"/>
              </a:rPr>
              <a:t>del Partito Nazionale Fascista, tanto che di li a poco sarà necessario essere iscritti al partito per poter aver diritto ad un lavoro.</a:t>
            </a:r>
          </a:p>
          <a:p>
            <a:r>
              <a:rPr lang="it-IT" sz="1200" b="0" i="0" kern="1200" dirty="0" smtClean="0">
                <a:solidFill>
                  <a:schemeClr val="tx1"/>
                </a:solidFill>
                <a:latin typeface="+mn-lt"/>
                <a:ea typeface="+mn-ea"/>
                <a:cs typeface="+mn-cs"/>
              </a:rPr>
              <a:t> Per reagire alla difficile situazione economica (a causa della debolezza della lira, all’inflazione crescente e al conseguente aumento del costo della vita), il regime, per favorire l’aumento della produzione e dei consumi interni, attua alcuni provvedimenti, tra cui la cosiddetta “battaglia del grano” e la difesa della moneta nazionale (la "quota 90", come nel discorso propagandistico di Mussolini a Pesaro nel 1926). Nel 1927, approvata la Carta del Lavoro - un manifesto dell’organizzazione lavorativa del nuovo Stato corporativo - vengono poi approvate misure deflattive e una generale riduzione dei salari: una serie di misure che, nonostante la repressione fascista, portano a nuovi scioperi, spesso sollevati della forze comuniste clandestine.</a:t>
            </a:r>
          </a:p>
          <a:p>
            <a:r>
              <a:rPr lang="it-IT" sz="1200" b="0" i="0" kern="1200" dirty="0" smtClean="0">
                <a:solidFill>
                  <a:schemeClr val="tx1"/>
                </a:solidFill>
                <a:latin typeface="+mn-lt"/>
                <a:ea typeface="+mn-ea"/>
                <a:cs typeface="+mn-cs"/>
              </a:rPr>
              <a:t> ESTO DEL VIDEO</a:t>
            </a:r>
          </a:p>
          <a:p>
            <a:pPr>
              <a:buFont typeface="Arial" pitchFamily="34" charset="0"/>
              <a:buChar char="•"/>
            </a:pPr>
            <a:r>
              <a:rPr lang="it-IT" sz="1200" b="0" i="0" kern="1200" dirty="0" smtClean="0">
                <a:solidFill>
                  <a:schemeClr val="tx1"/>
                </a:solidFill>
                <a:latin typeface="+mn-lt"/>
                <a:ea typeface="+mn-ea"/>
                <a:cs typeface="+mn-cs"/>
              </a:rPr>
              <a:t> I principi del corporativismo: pace sociale e armonia tra le classi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Fin dalla fondazione del Partito Nazionale Fascista, Mussolini aveva sostenuto </a:t>
            </a:r>
            <a:r>
              <a:rPr lang="it-IT" sz="1200" b="1" i="0" kern="1200" dirty="0" smtClean="0">
                <a:solidFill>
                  <a:schemeClr val="tx1"/>
                </a:solidFill>
                <a:latin typeface="+mn-lt"/>
                <a:ea typeface="+mn-ea"/>
                <a:cs typeface="+mn-cs"/>
              </a:rPr>
              <a:t>il corporativismo come principio fondante dell’organizzazione lavorativa e produttiva</a:t>
            </a:r>
            <a:r>
              <a:rPr lang="it-IT" sz="1200" b="0" i="0" kern="1200" dirty="0" smtClean="0">
                <a:solidFill>
                  <a:schemeClr val="tx1"/>
                </a:solidFill>
                <a:latin typeface="+mn-lt"/>
                <a:ea typeface="+mn-ea"/>
                <a:cs typeface="+mn-cs"/>
              </a:rPr>
              <a:t>. Il corporativismo rientra pienamente nella </a:t>
            </a:r>
            <a:r>
              <a:rPr lang="it-IT" sz="1200" b="1" i="0" kern="1200" dirty="0" smtClean="0">
                <a:solidFill>
                  <a:schemeClr val="tx1"/>
                </a:solidFill>
                <a:latin typeface="+mn-lt"/>
                <a:ea typeface="+mn-ea"/>
                <a:cs typeface="+mn-cs"/>
              </a:rPr>
              <a:t>tradizione nazionalista</a:t>
            </a:r>
            <a:r>
              <a:rPr lang="it-IT" sz="1200" b="0" i="0" kern="1200" dirty="0" smtClean="0">
                <a:solidFill>
                  <a:schemeClr val="tx1"/>
                </a:solidFill>
                <a:latin typeface="+mn-lt"/>
                <a:ea typeface="+mn-ea"/>
                <a:cs typeface="+mn-cs"/>
              </a:rPr>
              <a:t>, con un'eccezione (dovuta probabilmente al passato socialista di Mussolini e alle influenze </a:t>
            </a:r>
            <a:r>
              <a:rPr lang="it-IT" sz="1200" b="0" i="0" kern="1200" dirty="0" err="1" smtClean="0">
                <a:solidFill>
                  <a:schemeClr val="tx1"/>
                </a:solidFill>
                <a:latin typeface="+mn-lt"/>
                <a:ea typeface="+mn-ea"/>
                <a:cs typeface="+mn-cs"/>
              </a:rPr>
              <a:t>anarco-sindacaliste</a:t>
            </a:r>
            <a:r>
              <a:rPr lang="it-IT" sz="1200" b="0" i="0" kern="1200" dirty="0" smtClean="0">
                <a:solidFill>
                  <a:schemeClr val="tx1"/>
                </a:solidFill>
                <a:latin typeface="+mn-lt"/>
                <a:ea typeface="+mn-ea"/>
                <a:cs typeface="+mn-cs"/>
              </a:rPr>
              <a:t> presenti nel fascismo delle origini): </a:t>
            </a:r>
            <a:r>
              <a:rPr lang="it-IT" sz="1200" b="1" i="0" kern="1200" dirty="0" smtClean="0">
                <a:solidFill>
                  <a:schemeClr val="tx1"/>
                </a:solidFill>
                <a:latin typeface="+mn-lt"/>
                <a:ea typeface="+mn-ea"/>
                <a:cs typeface="+mn-cs"/>
              </a:rPr>
              <a:t>il fascismo</a:t>
            </a:r>
            <a:r>
              <a:rPr lang="it-IT" sz="1200" b="0" i="0" kern="1200" dirty="0" smtClean="0">
                <a:solidFill>
                  <a:schemeClr val="tx1"/>
                </a:solidFill>
                <a:latin typeface="+mn-lt"/>
                <a:ea typeface="+mn-ea"/>
                <a:cs typeface="+mn-cs"/>
              </a:rPr>
              <a:t>, infatti, </a:t>
            </a:r>
            <a:r>
              <a:rPr lang="it-IT" sz="1200" b="1" i="0" kern="1200" dirty="0" smtClean="0">
                <a:solidFill>
                  <a:schemeClr val="tx1"/>
                </a:solidFill>
                <a:latin typeface="+mn-lt"/>
                <a:ea typeface="+mn-ea"/>
                <a:cs typeface="+mn-cs"/>
              </a:rPr>
              <a:t>riconosce l’esistenza delle classi sociali e del loro contrasto</a:t>
            </a:r>
            <a:r>
              <a:rPr lang="it-IT" sz="1200" b="0" i="0" kern="1200" dirty="0" smtClean="0">
                <a:solidFill>
                  <a:schemeClr val="tx1"/>
                </a:solidFill>
                <a:latin typeface="+mn-lt"/>
                <a:ea typeface="+mn-ea"/>
                <a:cs typeface="+mn-cs"/>
              </a:rPr>
              <a:t>, mentre il nazionalismo parla di un unico “popolo” fondante la nazione. L’ottica mussoliniana prevede che, per il superiore bene dello Stato, il conflitto sociale venga superato e regolato attraverso un organismo superiore. Perciò le associazioni degli imprenditori e dei lavoratori devono rientrare all’interno di una comune organizzazione del lavoro, la </a:t>
            </a:r>
            <a:r>
              <a:rPr lang="it-IT" sz="1200" b="1" i="0" kern="1200" dirty="0" smtClean="0">
                <a:solidFill>
                  <a:schemeClr val="tx1"/>
                </a:solidFill>
                <a:latin typeface="+mn-lt"/>
                <a:ea typeface="+mn-ea"/>
                <a:cs typeface="+mn-cs"/>
              </a:rPr>
              <a:t>Corporazione</a:t>
            </a:r>
            <a:r>
              <a:rPr lang="it-IT" sz="1200" b="0" i="0" kern="1200" dirty="0" smtClean="0">
                <a:solidFill>
                  <a:schemeClr val="tx1"/>
                </a:solidFill>
                <a:latin typeface="+mn-lt"/>
                <a:ea typeface="+mn-ea"/>
                <a:cs typeface="+mn-cs"/>
              </a:rPr>
              <a:t>, che sia unitaria, armonizzata al suo interno e posta sotto il diretto controllo dello Stato. Il progetto teorico di Mussolini è </a:t>
            </a:r>
            <a:r>
              <a:rPr lang="it-IT" sz="1200" b="1" i="0" kern="1200" dirty="0" smtClean="0">
                <a:solidFill>
                  <a:schemeClr val="tx1"/>
                </a:solidFill>
                <a:latin typeface="+mn-lt"/>
                <a:ea typeface="+mn-ea"/>
                <a:cs typeface="+mn-cs"/>
              </a:rPr>
              <a:t>lo Stato “</a:t>
            </a:r>
            <a:r>
              <a:rPr lang="it-IT" sz="1200" b="1" i="0" kern="1200" dirty="0" err="1" smtClean="0">
                <a:solidFill>
                  <a:schemeClr val="tx1"/>
                </a:solidFill>
                <a:latin typeface="+mn-lt"/>
                <a:ea typeface="+mn-ea"/>
                <a:cs typeface="+mn-cs"/>
              </a:rPr>
              <a:t>sindacal-corporativo</a:t>
            </a:r>
            <a:r>
              <a:rPr lang="it-IT" sz="1200" b="1" i="0" kern="1200" dirty="0" smtClean="0">
                <a:solidFill>
                  <a:schemeClr val="tx1"/>
                </a:solidFill>
                <a:latin typeface="+mn-lt"/>
                <a:ea typeface="+mn-ea"/>
                <a:cs typeface="+mn-cs"/>
              </a:rPr>
              <a:t>”</a:t>
            </a:r>
            <a:r>
              <a:rPr lang="it-IT" sz="1200" b="0" i="0" kern="1200" dirty="0" smtClean="0">
                <a:solidFill>
                  <a:schemeClr val="tx1"/>
                </a:solidFill>
                <a:latin typeface="+mn-lt"/>
                <a:ea typeface="+mn-ea"/>
                <a:cs typeface="+mn-cs"/>
              </a:rPr>
              <a:t>, ovvero la sindacalizzazione dello Stato e l’ingresso completo delle associazioni di categoria dentro di esso. Questo progetto in realtà si tradurrà in realtà nell’asservimento dei sindacati al regime.</a:t>
            </a:r>
          </a:p>
          <a:p>
            <a:pPr>
              <a:buFont typeface="Arial" pitchFamily="34" charset="0"/>
              <a:buChar char="•"/>
            </a:pPr>
            <a:r>
              <a:rPr lang="it-IT" sz="1200" b="0" i="0" kern="1200" dirty="0" smtClean="0">
                <a:solidFill>
                  <a:schemeClr val="tx1"/>
                </a:solidFill>
                <a:latin typeface="+mn-lt"/>
                <a:ea typeface="+mn-ea"/>
                <a:cs typeface="+mn-cs"/>
              </a:rPr>
              <a:t> Dalle ultime mobilitazioni della Fiom al sindacalismo fascista integrale (1925 – 1927) </a:t>
            </a:r>
          </a:p>
          <a:p>
            <a:r>
              <a:rPr lang="it-IT" sz="1200" b="0" i="0" kern="1200" dirty="0" smtClean="0">
                <a:solidFill>
                  <a:schemeClr val="tx1"/>
                </a:solidFill>
                <a:latin typeface="+mn-lt"/>
                <a:ea typeface="+mn-ea"/>
                <a:cs typeface="+mn-cs"/>
              </a:rPr>
              <a:t>I primi governi Mussolini avevano applicato provvedimenti volti al riconoscimento dei soli sindacati fascisti all’interno delle contrattazioni con gli imprenditori. Nel corso del </a:t>
            </a:r>
            <a:r>
              <a:rPr lang="it-IT" sz="1200" b="1" i="0" kern="1200" dirty="0" smtClean="0">
                <a:solidFill>
                  <a:schemeClr val="tx1"/>
                </a:solidFill>
                <a:latin typeface="+mn-lt"/>
                <a:ea typeface="+mn-ea"/>
                <a:cs typeface="+mn-cs"/>
              </a:rPr>
              <a:t>1925</a:t>
            </a:r>
            <a:r>
              <a:rPr lang="it-IT" sz="1200" b="0" i="0" kern="1200" dirty="0" smtClean="0">
                <a:solidFill>
                  <a:schemeClr val="tx1"/>
                </a:solidFill>
                <a:latin typeface="+mn-lt"/>
                <a:ea typeface="+mn-ea"/>
                <a:cs typeface="+mn-cs"/>
              </a:rPr>
              <a:t> una serie di agitazioni sociali (le ultime di grande portata) determina </a:t>
            </a:r>
            <a:r>
              <a:rPr lang="it-IT" sz="1200" b="1" i="0" kern="1200" dirty="0" smtClean="0">
                <a:solidFill>
                  <a:schemeClr val="tx1"/>
                </a:solidFill>
                <a:latin typeface="+mn-lt"/>
                <a:ea typeface="+mn-ea"/>
                <a:cs typeface="+mn-cs"/>
              </a:rPr>
              <a:t>lo scontro tra la Federazione degli operai metallurgici</a:t>
            </a:r>
            <a:r>
              <a:rPr lang="it-IT" sz="1200" b="0" i="0" kern="1200" dirty="0" smtClean="0">
                <a:solidFill>
                  <a:schemeClr val="tx1"/>
                </a:solidFill>
                <a:latin typeface="+mn-lt"/>
                <a:ea typeface="+mn-ea"/>
                <a:cs typeface="+mn-cs"/>
              </a:rPr>
              <a:t> (FIOM, il principale sindacato operaio in Italia), di ispirazione socialista, </a:t>
            </a:r>
            <a:r>
              <a:rPr lang="it-IT" sz="1200" b="1" i="0" kern="1200" dirty="0" smtClean="0">
                <a:solidFill>
                  <a:schemeClr val="tx1"/>
                </a:solidFill>
                <a:latin typeface="+mn-lt"/>
                <a:ea typeface="+mn-ea"/>
                <a:cs typeface="+mn-cs"/>
              </a:rPr>
              <a:t>e le corporazioni fasciste</a:t>
            </a:r>
            <a:r>
              <a:rPr lang="it-IT" sz="1200" b="0" i="0" kern="1200" dirty="0" smtClean="0">
                <a:solidFill>
                  <a:schemeClr val="tx1"/>
                </a:solidFill>
                <a:latin typeface="+mn-lt"/>
                <a:ea typeface="+mn-ea"/>
                <a:cs typeface="+mn-cs"/>
              </a:rPr>
              <a:t>. Infatti, nelle elezioni delle commissioni interne Fiat del settembre 1924 i lavoratori votano massicciamente per la FIOM e, in occasione di scioperi avviati dai fascisti, decidono di seguire le iniziative della FIOM (come avviene per il grande sciopero dei metallurgici lombardi del febbraio-marzo 1925). Col </a:t>
            </a:r>
            <a:r>
              <a:rPr lang="it-IT" sz="1200" b="1" i="0" kern="1200" dirty="0" smtClean="0">
                <a:solidFill>
                  <a:schemeClr val="tx1"/>
                </a:solidFill>
                <a:latin typeface="+mn-lt"/>
                <a:ea typeface="+mn-ea"/>
                <a:cs typeface="+mn-cs"/>
              </a:rPr>
              <a:t>Patto di Palazzo </a:t>
            </a:r>
            <a:r>
              <a:rPr lang="it-IT" sz="1200" b="1" i="0" kern="1200" dirty="0" err="1" smtClean="0">
                <a:solidFill>
                  <a:schemeClr val="tx1"/>
                </a:solidFill>
                <a:latin typeface="+mn-lt"/>
                <a:ea typeface="+mn-ea"/>
                <a:cs typeface="+mn-cs"/>
              </a:rPr>
              <a:t>Vidoni</a:t>
            </a:r>
            <a:r>
              <a:rPr lang="it-IT" sz="1200" b="0" i="0" kern="1200" dirty="0" smtClean="0">
                <a:solidFill>
                  <a:schemeClr val="tx1"/>
                </a:solidFill>
                <a:latin typeface="+mn-lt"/>
                <a:ea typeface="+mn-ea"/>
                <a:cs typeface="+mn-cs"/>
              </a:rPr>
              <a:t>, del 2 ottobre 1925, e con la </a:t>
            </a:r>
            <a:r>
              <a:rPr lang="it-IT" sz="1200" b="1" i="0" kern="1200" dirty="0" smtClean="0">
                <a:solidFill>
                  <a:schemeClr val="tx1"/>
                </a:solidFill>
                <a:latin typeface="+mn-lt"/>
                <a:ea typeface="+mn-ea"/>
                <a:cs typeface="+mn-cs"/>
              </a:rPr>
              <a:t>Legge Rocco sulle corporazioni</a:t>
            </a:r>
            <a:r>
              <a:rPr lang="it-IT" sz="1200" b="0" i="0" kern="1200" dirty="0" smtClean="0">
                <a:solidFill>
                  <a:schemeClr val="tx1"/>
                </a:solidFill>
                <a:latin typeface="+mn-lt"/>
                <a:ea typeface="+mn-ea"/>
                <a:cs typeface="+mn-cs"/>
              </a:rPr>
              <a:t>, del 3 aprile 1926 il regime attua </a:t>
            </a:r>
            <a:r>
              <a:rPr lang="it-IT" sz="1200" b="1" i="0" kern="1200" dirty="0" smtClean="0">
                <a:solidFill>
                  <a:schemeClr val="tx1"/>
                </a:solidFill>
                <a:latin typeface="+mn-lt"/>
                <a:ea typeface="+mn-ea"/>
                <a:cs typeface="+mn-cs"/>
              </a:rPr>
              <a:t>la fascistizzazione in campo </a:t>
            </a:r>
            <a:r>
              <a:rPr lang="it-IT" sz="1200" b="1" i="0" kern="1200" dirty="0" err="1" smtClean="0">
                <a:solidFill>
                  <a:schemeClr val="tx1"/>
                </a:solidFill>
                <a:latin typeface="+mn-lt"/>
                <a:ea typeface="+mn-ea"/>
                <a:cs typeface="+mn-cs"/>
              </a:rPr>
              <a:t>sindacale</a:t>
            </a:r>
            <a:r>
              <a:rPr lang="it-IT" sz="1200" b="0" i="0" kern="1200" dirty="0" err="1" smtClean="0">
                <a:solidFill>
                  <a:schemeClr val="tx1"/>
                </a:solidFill>
                <a:latin typeface="+mn-lt"/>
                <a:ea typeface="+mn-ea"/>
                <a:cs typeface="+mn-cs"/>
              </a:rPr>
              <a:t>e</a:t>
            </a:r>
            <a:r>
              <a:rPr lang="it-IT" sz="1200" b="0" i="0" kern="1200" dirty="0" smtClean="0">
                <a:solidFill>
                  <a:schemeClr val="tx1"/>
                </a:solidFill>
                <a:latin typeface="+mn-lt"/>
                <a:ea typeface="+mn-ea"/>
                <a:cs typeface="+mn-cs"/>
              </a:rPr>
              <a:t> procede alla </a:t>
            </a:r>
            <a:r>
              <a:rPr lang="it-IT" sz="1200" b="1" i="0" kern="1200" dirty="0" smtClean="0">
                <a:solidFill>
                  <a:schemeClr val="tx1"/>
                </a:solidFill>
                <a:latin typeface="+mn-lt"/>
                <a:ea typeface="+mn-ea"/>
                <a:cs typeface="+mn-cs"/>
              </a:rPr>
              <a:t>soppressione dei sindacati e delle associazioni di categoria antifasciste</a:t>
            </a:r>
            <a:r>
              <a:rPr lang="it-IT" sz="1200" b="0" i="0" kern="1200" dirty="0" smtClean="0">
                <a:solidFill>
                  <a:schemeClr val="tx1"/>
                </a:solidFill>
                <a:latin typeface="+mn-lt"/>
                <a:ea typeface="+mn-ea"/>
                <a:cs typeface="+mn-cs"/>
              </a:rPr>
              <a:t>. Con l’assenso degli imprenditori, questi e i lavoratori vennero riuniti “mediante organi centrali di collegamento con una superiore gerarchia comune”, le </a:t>
            </a:r>
            <a:r>
              <a:rPr lang="it-IT" sz="1200" b="1" i="0" kern="1200" dirty="0" smtClean="0">
                <a:solidFill>
                  <a:schemeClr val="tx1"/>
                </a:solidFill>
                <a:latin typeface="+mn-lt"/>
                <a:ea typeface="+mn-ea"/>
                <a:cs typeface="+mn-cs"/>
              </a:rPr>
              <a:t>corporazioni</a:t>
            </a:r>
            <a:r>
              <a:rPr lang="it-IT" sz="1200" b="0" i="0" kern="1200" dirty="0" smtClean="0">
                <a:solidFill>
                  <a:schemeClr val="tx1"/>
                </a:solidFill>
                <a:latin typeface="+mn-lt"/>
                <a:ea typeface="+mn-ea"/>
                <a:cs typeface="+mn-cs"/>
              </a:rPr>
              <a:t>, che diventano organi dello Stato controllati dal Gran Consiglio del Fascismo. </a:t>
            </a:r>
            <a:r>
              <a:rPr lang="it-IT" sz="1200" b="1" i="0" kern="1200" dirty="0" smtClean="0">
                <a:solidFill>
                  <a:schemeClr val="tx1"/>
                </a:solidFill>
                <a:latin typeface="+mn-lt"/>
                <a:ea typeface="+mn-ea"/>
                <a:cs typeface="+mn-cs"/>
              </a:rPr>
              <a:t>Sciolti i sindacati e abolito il diritto di sciopero</a:t>
            </a:r>
            <a:r>
              <a:rPr lang="it-IT" sz="1200" b="0" i="0" kern="1200" dirty="0" smtClean="0">
                <a:solidFill>
                  <a:schemeClr val="tx1"/>
                </a:solidFill>
                <a:latin typeface="+mn-lt"/>
                <a:ea typeface="+mn-ea"/>
                <a:cs typeface="+mn-cs"/>
              </a:rPr>
              <a:t>, le attività economiche di primaria importanza per lo Stato vennero poste sotto il controllo del </a:t>
            </a:r>
            <a:r>
              <a:rPr lang="it-IT" sz="1200" b="0" i="0" kern="1200" dirty="0" err="1" smtClean="0">
                <a:solidFill>
                  <a:schemeClr val="tx1"/>
                </a:solidFill>
                <a:latin typeface="+mn-lt"/>
                <a:ea typeface="+mn-ea"/>
                <a:cs typeface="+mn-cs"/>
              </a:rPr>
              <a:t>Pnf</a:t>
            </a:r>
            <a:r>
              <a:rPr lang="it-IT" sz="1200" b="0" i="0" kern="1200" dirty="0" smtClean="0">
                <a:solidFill>
                  <a:schemeClr val="tx1"/>
                </a:solidFill>
                <a:latin typeface="+mn-lt"/>
                <a:ea typeface="+mn-ea"/>
                <a:cs typeface="+mn-cs"/>
              </a:rPr>
              <a:t>. Successivamente, viene resa obbligatoria l’iscrizione al partito fascista e alle associazioni di regime per poter ottenere un lavoro. Il sindacalismo fascista è a questo punto integrale e pienamente parte dello Stato fascista.</a:t>
            </a:r>
          </a:p>
          <a:p>
            <a:pPr>
              <a:buFont typeface="Arial" pitchFamily="34" charset="0"/>
              <a:buChar char="•"/>
            </a:pPr>
            <a:r>
              <a:rPr lang="it-IT" sz="1200" b="0" i="0" kern="1200" dirty="0" smtClean="0">
                <a:solidFill>
                  <a:schemeClr val="tx1"/>
                </a:solidFill>
                <a:latin typeface="+mn-lt"/>
                <a:ea typeface="+mn-ea"/>
                <a:cs typeface="+mn-cs"/>
              </a:rPr>
              <a:t> I provvedimenti economici dal "discorso di Pesaro" alla deflazione del ’27-’28 </a:t>
            </a:r>
          </a:p>
          <a:p>
            <a:r>
              <a:rPr lang="it-IT" sz="1200" b="0" i="0" kern="1200" dirty="0" smtClean="0">
                <a:solidFill>
                  <a:schemeClr val="tx1"/>
                </a:solidFill>
                <a:latin typeface="+mn-lt"/>
                <a:ea typeface="+mn-ea"/>
                <a:cs typeface="+mn-cs"/>
              </a:rPr>
              <a:t>Nonostante la congiuntura economica internazionale favorevole, </a:t>
            </a:r>
            <a:r>
              <a:rPr lang="it-IT" sz="1200" b="1" i="0" kern="1200" dirty="0" smtClean="0">
                <a:solidFill>
                  <a:schemeClr val="tx1"/>
                </a:solidFill>
                <a:latin typeface="+mn-lt"/>
                <a:ea typeface="+mn-ea"/>
                <a:cs typeface="+mn-cs"/>
              </a:rPr>
              <a:t>la situazione italiana rimase difficile fino al 1926</a:t>
            </a:r>
            <a:r>
              <a:rPr lang="it-IT" sz="1200" b="0" i="0" kern="1200" dirty="0" smtClean="0">
                <a:solidFill>
                  <a:schemeClr val="tx1"/>
                </a:solidFill>
                <a:latin typeface="+mn-lt"/>
                <a:ea typeface="+mn-ea"/>
                <a:cs typeface="+mn-cs"/>
              </a:rPr>
              <a:t>, a causa della </a:t>
            </a:r>
            <a:r>
              <a:rPr lang="it-IT" sz="1200" b="1" i="0" kern="1200" dirty="0" smtClean="0">
                <a:solidFill>
                  <a:schemeClr val="tx1"/>
                </a:solidFill>
                <a:latin typeface="+mn-lt"/>
                <a:ea typeface="+mn-ea"/>
                <a:cs typeface="+mn-cs"/>
              </a:rPr>
              <a:t>debolezza della lira</a:t>
            </a:r>
            <a:r>
              <a:rPr lang="it-IT" sz="1200" b="0" i="0" kern="1200" dirty="0" smtClean="0">
                <a:solidFill>
                  <a:schemeClr val="tx1"/>
                </a:solidFill>
                <a:latin typeface="+mn-lt"/>
                <a:ea typeface="+mn-ea"/>
                <a:cs typeface="+mn-cs"/>
              </a:rPr>
              <a:t>, all’</a:t>
            </a:r>
            <a:r>
              <a:rPr lang="it-IT" sz="1200" b="1" i="0" kern="1200" dirty="0" smtClean="0">
                <a:solidFill>
                  <a:schemeClr val="tx1"/>
                </a:solidFill>
                <a:latin typeface="+mn-lt"/>
                <a:ea typeface="+mn-ea"/>
                <a:cs typeface="+mn-cs"/>
              </a:rPr>
              <a:t>inflazione crescente</a:t>
            </a:r>
            <a:r>
              <a:rPr lang="it-IT" sz="1200" b="0" i="0" kern="1200" dirty="0" smtClean="0">
                <a:solidFill>
                  <a:schemeClr val="tx1"/>
                </a:solidFill>
                <a:latin typeface="+mn-lt"/>
                <a:ea typeface="+mn-ea"/>
                <a:cs typeface="+mn-cs"/>
              </a:rPr>
              <a:t> e al conseguente </a:t>
            </a:r>
            <a:r>
              <a:rPr lang="it-IT" sz="1200" b="1" i="0" kern="1200" dirty="0" smtClean="0">
                <a:solidFill>
                  <a:schemeClr val="tx1"/>
                </a:solidFill>
                <a:latin typeface="+mn-lt"/>
                <a:ea typeface="+mn-ea"/>
                <a:cs typeface="+mn-cs"/>
              </a:rPr>
              <a:t>aumento del costo della vita</a:t>
            </a:r>
            <a:r>
              <a:rPr lang="it-IT" sz="1200" b="0" i="0" kern="1200" dirty="0" smtClean="0">
                <a:solidFill>
                  <a:schemeClr val="tx1"/>
                </a:solidFill>
                <a:latin typeface="+mn-lt"/>
                <a:ea typeface="+mn-ea"/>
                <a:cs typeface="+mn-cs"/>
              </a:rPr>
              <a:t>. Per bloccare un'ulteriore svalutazione, il regime fascista decide di puntare sull’aumento della produzione e dei consumi interni. Viene lanciata la </a:t>
            </a:r>
            <a:r>
              <a:rPr lang="it-IT" sz="1200" b="1" i="0" kern="1200" dirty="0" smtClean="0">
                <a:solidFill>
                  <a:schemeClr val="tx1"/>
                </a:solidFill>
                <a:latin typeface="+mn-lt"/>
                <a:ea typeface="+mn-ea"/>
                <a:cs typeface="+mn-cs"/>
              </a:rPr>
              <a:t>“battaglia del grano”</a:t>
            </a:r>
            <a:r>
              <a:rPr lang="it-IT" sz="1200" b="0" i="0" kern="1200" dirty="0" smtClean="0">
                <a:solidFill>
                  <a:schemeClr val="tx1"/>
                </a:solidFill>
                <a:latin typeface="+mn-lt"/>
                <a:ea typeface="+mn-ea"/>
                <a:cs typeface="+mn-cs"/>
              </a:rPr>
              <a:t>per intensificare la coltura di cereali; si impone l’impiego di minerali nazionali per la produzione siderurgica; è vietata la costruzione di edifici di lusso e di nuovi esercizi pubblici; si estende la giornata lavorativa a 9 ore e si diminuiscono i dipendenti statali. La battaglia in difesa della lira  diventa un tema di propaganda durante un famoso discorso di Mussolini, tenuto a </a:t>
            </a:r>
            <a:r>
              <a:rPr lang="it-IT" sz="1200" b="1" i="0" kern="1200" dirty="0" smtClean="0">
                <a:solidFill>
                  <a:schemeClr val="tx1"/>
                </a:solidFill>
                <a:latin typeface="+mn-lt"/>
                <a:ea typeface="+mn-ea"/>
                <a:cs typeface="+mn-cs"/>
              </a:rPr>
              <a:t>Pesaro nell’agosto 1926</a:t>
            </a:r>
            <a:r>
              <a:rPr lang="it-IT" sz="1200" b="0" i="0" kern="1200" dirty="0" smtClean="0">
                <a:solidFill>
                  <a:schemeClr val="tx1"/>
                </a:solidFill>
                <a:latin typeface="+mn-lt"/>
                <a:ea typeface="+mn-ea"/>
                <a:cs typeface="+mn-cs"/>
              </a:rPr>
              <a:t>, in cui questi ribadisce la volontà del regime di difendere a oltranza la moneta nazionale.</a:t>
            </a:r>
          </a:p>
          <a:p>
            <a:r>
              <a:rPr lang="it-IT" sz="1200" b="0" i="0" kern="1200" dirty="0" smtClean="0">
                <a:solidFill>
                  <a:schemeClr val="tx1"/>
                </a:solidFill>
                <a:latin typeface="+mn-lt"/>
                <a:ea typeface="+mn-ea"/>
                <a:cs typeface="+mn-cs"/>
              </a:rPr>
              <a:t>Tra il 7 gennaio e il 22 aprile 1927 il Gran Consiglio discute e approva la </a:t>
            </a:r>
            <a:r>
              <a:rPr lang="it-IT" sz="1200" b="1" i="0" kern="1200" dirty="0" smtClean="0">
                <a:solidFill>
                  <a:schemeClr val="tx1"/>
                </a:solidFill>
                <a:latin typeface="+mn-lt"/>
                <a:ea typeface="+mn-ea"/>
                <a:cs typeface="+mn-cs"/>
              </a:rPr>
              <a:t>Carta del lavoro</a:t>
            </a:r>
            <a:r>
              <a:rPr lang="it-IT" sz="1200" b="0" i="0" kern="1200" dirty="0" smtClean="0">
                <a:solidFill>
                  <a:schemeClr val="tx1"/>
                </a:solidFill>
                <a:latin typeface="+mn-lt"/>
                <a:ea typeface="+mn-ea"/>
                <a:cs typeface="+mn-cs"/>
              </a:rPr>
              <a:t>: un manifesto dell’organizzazione lavorativa del nuovo Stato corporativo, contenente i principi guida della disciplina produttiva. Nel corso del 1927 vengono messe in atto anche alcune </a:t>
            </a:r>
            <a:r>
              <a:rPr lang="it-IT" sz="1200" b="1" i="0" kern="1200" dirty="0" smtClean="0">
                <a:solidFill>
                  <a:schemeClr val="tx1"/>
                </a:solidFill>
                <a:latin typeface="+mn-lt"/>
                <a:ea typeface="+mn-ea"/>
                <a:cs typeface="+mn-cs"/>
              </a:rPr>
              <a:t>politiche deflattive</a:t>
            </a:r>
            <a:r>
              <a:rPr lang="it-IT" sz="1200" b="0" i="0" kern="1200" dirty="0" smtClean="0">
                <a:solidFill>
                  <a:schemeClr val="tx1"/>
                </a:solidFill>
                <a:latin typeface="+mn-lt"/>
                <a:ea typeface="+mn-ea"/>
                <a:cs typeface="+mn-cs"/>
              </a:rPr>
              <a:t>, che però causano solo la </a:t>
            </a:r>
            <a:r>
              <a:rPr lang="it-IT" sz="1200" b="1" i="0" kern="1200" dirty="0" smtClean="0">
                <a:solidFill>
                  <a:schemeClr val="tx1"/>
                </a:solidFill>
                <a:latin typeface="+mn-lt"/>
                <a:ea typeface="+mn-ea"/>
                <a:cs typeface="+mn-cs"/>
              </a:rPr>
              <a:t>riduzione dei salari</a:t>
            </a:r>
            <a:r>
              <a:rPr lang="it-IT" sz="1200" b="0" i="0" kern="1200" dirty="0" smtClean="0">
                <a:solidFill>
                  <a:schemeClr val="tx1"/>
                </a:solidFill>
                <a:latin typeface="+mn-lt"/>
                <a:ea typeface="+mn-ea"/>
                <a:cs typeface="+mn-cs"/>
              </a:rPr>
              <a:t>. Tutte le corporazioni e le associazioni di categoria, d’accordo con gli industriali, decidono un abbassamento generale del 10% dei salari dal 24 maggio. Si decide inoltre la riduzione dell’indennità caroviveri agli impiegati statali. Di fronte a queste decisioni i lavoratori, ancora fortemente sindacalizzati, in più occasioni decidono di ignorare il divieto di sciopero e incrociano le braccia. Secondo fonti non ufficiali, in questo periodo si emettono oltre </a:t>
            </a:r>
            <a:r>
              <a:rPr lang="it-IT" sz="1200" b="1" i="0" kern="1200" dirty="0" smtClean="0">
                <a:solidFill>
                  <a:schemeClr val="tx1"/>
                </a:solidFill>
                <a:latin typeface="+mn-lt"/>
                <a:ea typeface="+mn-ea"/>
                <a:cs typeface="+mn-cs"/>
              </a:rPr>
              <a:t>8000 condanne per reati sindacali</a:t>
            </a:r>
            <a:r>
              <a:rPr lang="it-IT" sz="1200" b="0" i="0" kern="1200" dirty="0" smtClean="0">
                <a:solidFill>
                  <a:schemeClr val="tx1"/>
                </a:solidFill>
                <a:latin typeface="+mn-lt"/>
                <a:ea typeface="+mn-ea"/>
                <a:cs typeface="+mn-cs"/>
              </a:rPr>
              <a:t>. A dirigere le vertenze ritroviamo spesso i comunisti, che hanno già avviato la propria azione clandestina approfittando del malcontento dei lavoratori.</a:t>
            </a:r>
          </a:p>
          <a:p>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 </a:t>
            </a:r>
          </a:p>
          <a:p>
            <a:endParaRPr lang="it-IT" sz="1200" b="0" i="0" kern="1200" dirty="0" smtClean="0">
              <a:solidFill>
                <a:schemeClr val="tx1"/>
              </a:solidFill>
              <a:latin typeface="+mn-lt"/>
              <a:ea typeface="+mn-ea"/>
              <a:cs typeface="+mn-cs"/>
            </a:endParaRPr>
          </a:p>
          <a:p>
            <a:endParaRPr lang="it-IT" sz="1200" b="0" i="0" kern="1200" dirty="0" smtClean="0">
              <a:solidFill>
                <a:schemeClr val="tx1"/>
              </a:solidFill>
              <a:latin typeface="+mn-lt"/>
              <a:ea typeface="+mn-ea"/>
              <a:cs typeface="+mn-cs"/>
            </a:endParaRPr>
          </a:p>
          <a:p>
            <a:endParaRPr lang="it-IT" sz="1200" b="0" i="0" kern="1200" dirty="0" smtClean="0">
              <a:solidFill>
                <a:schemeClr val="tx1"/>
              </a:solidFill>
              <a:latin typeface="+mn-lt"/>
              <a:ea typeface="+mn-ea"/>
              <a:cs typeface="+mn-cs"/>
            </a:endParaRPr>
          </a:p>
          <a:p>
            <a:endParaRPr lang="it-IT" sz="1200" b="0" i="0" kern="1200" dirty="0" smtClean="0">
              <a:solidFill>
                <a:schemeClr val="tx1"/>
              </a:solidFill>
              <a:latin typeface="+mn-lt"/>
              <a:ea typeface="+mn-ea"/>
              <a:cs typeface="+mn-cs"/>
            </a:endParaRPr>
          </a:p>
          <a:p>
            <a:endParaRPr lang="it-IT" sz="1200" b="0" i="0" kern="1200" dirty="0" smtClean="0">
              <a:solidFill>
                <a:schemeClr val="tx1"/>
              </a:solidFill>
              <a:latin typeface="+mn-lt"/>
              <a:ea typeface="+mn-ea"/>
              <a:cs typeface="+mn-cs"/>
            </a:endParaRPr>
          </a:p>
          <a:p>
            <a:endParaRPr lang="it-IT" sz="1200" b="0" i="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Autarchia</a:t>
            </a:r>
            <a:r>
              <a:rPr lang="it-IT" dirty="0" smtClean="0"/>
              <a:t>  (1.17’) </a:t>
            </a:r>
            <a:r>
              <a:rPr lang="it-IT" sz="1200" b="0" i="0" kern="1200" dirty="0" smtClean="0">
                <a:solidFill>
                  <a:schemeClr val="tx1"/>
                </a:solidFill>
                <a:latin typeface="+mn-lt"/>
                <a:ea typeface="+mn-ea"/>
                <a:cs typeface="+mn-cs"/>
              </a:rPr>
              <a:t>Adunata della Industria Italiana per l'autarchia. </a:t>
            </a:r>
            <a:r>
              <a:rPr lang="it-IT" sz="1200" b="0" i="0" kern="1200" dirty="0" err="1" smtClean="0">
                <a:solidFill>
                  <a:schemeClr val="tx1"/>
                </a:solidFill>
                <a:latin typeface="+mn-lt"/>
                <a:ea typeface="+mn-ea"/>
                <a:cs typeface="+mn-cs"/>
              </a:rPr>
              <a:t>Ist</a:t>
            </a:r>
            <a:r>
              <a:rPr lang="it-IT" sz="1200" b="0" i="0" kern="1200" dirty="0" smtClean="0">
                <a:solidFill>
                  <a:schemeClr val="tx1"/>
                </a:solidFill>
                <a:latin typeface="+mn-lt"/>
                <a:ea typeface="+mn-ea"/>
                <a:cs typeface="+mn-cs"/>
              </a:rPr>
              <a:t>. Luce</a:t>
            </a: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SNIA </a:t>
            </a:r>
            <a:r>
              <a:rPr lang="it-IT" dirty="0" smtClean="0"/>
              <a:t>(2.15’) </a:t>
            </a:r>
            <a:r>
              <a:rPr lang="it-IT" sz="1200" b="0" i="0" kern="1200" dirty="0" smtClean="0">
                <a:solidFill>
                  <a:schemeClr val="tx1"/>
                </a:solidFill>
                <a:latin typeface="+mn-lt"/>
                <a:ea typeface="+mn-ea"/>
                <a:cs typeface="+mn-cs"/>
              </a:rPr>
              <a:t>La lavorazione autarchica per estrarre la lana dal latte. </a:t>
            </a:r>
            <a:r>
              <a:rPr lang="it-IT" sz="1200" b="0" i="0" kern="1200" dirty="0" err="1" smtClean="0">
                <a:solidFill>
                  <a:schemeClr val="tx1"/>
                </a:solidFill>
                <a:latin typeface="+mn-lt"/>
                <a:ea typeface="+mn-ea"/>
                <a:cs typeface="+mn-cs"/>
              </a:rPr>
              <a:t>Ist</a:t>
            </a:r>
            <a:r>
              <a:rPr lang="it-IT" sz="1200" b="0" i="0" kern="1200" dirty="0" smtClean="0">
                <a:solidFill>
                  <a:schemeClr val="tx1"/>
                </a:solidFill>
                <a:latin typeface="+mn-lt"/>
                <a:ea typeface="+mn-ea"/>
                <a:cs typeface="+mn-cs"/>
              </a:rPr>
              <a:t>. Luce</a:t>
            </a:r>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Pubblicità</a:t>
            </a:r>
            <a:r>
              <a:rPr lang="it-IT" baseline="0" dirty="0" smtClean="0"/>
              <a:t> (3.01’) </a:t>
            </a:r>
            <a:r>
              <a:rPr lang="it-IT" sz="1200" b="0" i="0" kern="1200" dirty="0" smtClean="0">
                <a:solidFill>
                  <a:schemeClr val="tx1"/>
                </a:solidFill>
                <a:latin typeface="+mn-lt"/>
                <a:ea typeface="+mn-ea"/>
                <a:cs typeface="+mn-cs"/>
              </a:rPr>
              <a:t>Pubblicità autarchica - "L'ora del Campari" - Canti fascisti</a:t>
            </a:r>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Profumi</a:t>
            </a:r>
            <a:r>
              <a:rPr lang="it-IT" dirty="0" smtClean="0"/>
              <a:t> (2.23’) </a:t>
            </a:r>
            <a:r>
              <a:rPr lang="it-IT" sz="1200" b="0" i="0" kern="1200" dirty="0" smtClean="0">
                <a:solidFill>
                  <a:schemeClr val="tx1"/>
                </a:solidFill>
                <a:latin typeface="+mn-lt"/>
                <a:ea typeface="+mn-ea"/>
                <a:cs typeface="+mn-cs"/>
              </a:rPr>
              <a:t>L'industria dei profumi durante "l'autarchia“</a:t>
            </a:r>
            <a:r>
              <a:rPr lang="it-IT" sz="1200" b="0" i="0" kern="1200" baseline="0" dirty="0" smtClean="0">
                <a:solidFill>
                  <a:schemeClr val="tx1"/>
                </a:solidFill>
                <a:latin typeface="+mn-lt"/>
                <a:ea typeface="+mn-ea"/>
                <a:cs typeface="+mn-cs"/>
              </a:rPr>
              <a:t> </a:t>
            </a:r>
            <a:r>
              <a:rPr lang="it-IT" dirty="0" err="1" smtClean="0"/>
              <a:t>Ist</a:t>
            </a:r>
            <a:r>
              <a:rPr lang="it-IT" dirty="0" smtClean="0"/>
              <a:t>. Luce</a:t>
            </a:r>
            <a:br>
              <a:rPr lang="it-IT" dirty="0" smtClean="0"/>
            </a:br>
            <a:r>
              <a:rPr lang="it-IT" b="1" dirty="0" smtClean="0"/>
              <a:t>Bici</a:t>
            </a:r>
            <a:r>
              <a:rPr lang="it-IT" dirty="0" smtClean="0"/>
              <a:t> (0.49’) promozione uso bicicletta  </a:t>
            </a:r>
            <a:r>
              <a:rPr lang="it-IT" dirty="0" err="1" smtClean="0"/>
              <a:t>Ist</a:t>
            </a:r>
            <a:r>
              <a:rPr lang="it-IT" dirty="0" smtClean="0"/>
              <a:t>. Luce</a:t>
            </a:r>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Torino</a:t>
            </a:r>
            <a:r>
              <a:rPr lang="it-IT" dirty="0" smtClean="0"/>
              <a:t> (1.12’) </a:t>
            </a:r>
            <a:r>
              <a:rPr lang="it-IT" sz="1200" b="0" i="0" kern="1200" dirty="0" err="1" smtClean="0">
                <a:solidFill>
                  <a:schemeClr val="tx1"/>
                </a:solidFill>
                <a:latin typeface="+mn-lt"/>
                <a:ea typeface="+mn-ea"/>
                <a:cs typeface="+mn-cs"/>
              </a:rPr>
              <a:t>Starace</a:t>
            </a:r>
            <a:r>
              <a:rPr lang="it-IT" sz="1200" b="0" i="0" kern="1200" dirty="0" smtClean="0">
                <a:solidFill>
                  <a:schemeClr val="tx1"/>
                </a:solidFill>
                <a:latin typeface="+mn-lt"/>
                <a:ea typeface="+mn-ea"/>
                <a:cs typeface="+mn-cs"/>
              </a:rPr>
              <a:t> inaugura al palazzo delle Esposizioni al Valentino la rassegna "Torino e l'autarchia" </a:t>
            </a:r>
            <a:r>
              <a:rPr lang="it-IT" sz="1200" b="0" i="0" kern="1200" dirty="0" err="1" smtClean="0">
                <a:solidFill>
                  <a:schemeClr val="tx1"/>
                </a:solidFill>
                <a:latin typeface="+mn-lt"/>
                <a:ea typeface="+mn-ea"/>
                <a:cs typeface="+mn-cs"/>
              </a:rPr>
              <a:t>Ist</a:t>
            </a:r>
            <a:r>
              <a:rPr lang="it-IT" sz="1200" b="0" i="0" kern="1200" dirty="0" smtClean="0">
                <a:solidFill>
                  <a:schemeClr val="tx1"/>
                </a:solidFill>
                <a:latin typeface="+mn-lt"/>
                <a:ea typeface="+mn-ea"/>
                <a:cs typeface="+mn-cs"/>
              </a:rPr>
              <a:t>. Luce</a:t>
            </a:r>
          </a:p>
          <a:p>
            <a:r>
              <a:rPr lang="it-IT" b="1" dirty="0" smtClean="0"/>
              <a:t>Carburanti</a:t>
            </a:r>
            <a:r>
              <a:rPr lang="it-IT" dirty="0" smtClean="0"/>
              <a:t> (1.48’) </a:t>
            </a:r>
            <a:r>
              <a:rPr lang="it-IT" sz="1200" b="0" i="0" kern="1200" dirty="0" smtClean="0">
                <a:solidFill>
                  <a:schemeClr val="tx1"/>
                </a:solidFill>
                <a:latin typeface="+mn-lt"/>
                <a:ea typeface="+mn-ea"/>
                <a:cs typeface="+mn-cs"/>
              </a:rPr>
              <a:t>alcuni meccanici montano un gassogeno (congegno che trasforma un combustibile dallo stato solido a quello gassoso) su un'automobile </a:t>
            </a:r>
            <a:r>
              <a:rPr lang="it-IT" sz="1200" b="0" i="0" kern="1200" dirty="0" err="1" smtClean="0">
                <a:solidFill>
                  <a:schemeClr val="tx1"/>
                </a:solidFill>
                <a:latin typeface="+mn-lt"/>
                <a:ea typeface="+mn-ea"/>
                <a:cs typeface="+mn-cs"/>
              </a:rPr>
              <a:t>Ist</a:t>
            </a:r>
            <a:r>
              <a:rPr lang="it-IT" sz="1200" b="0" i="0" kern="1200" dirty="0" smtClean="0">
                <a:solidFill>
                  <a:schemeClr val="tx1"/>
                </a:solidFill>
                <a:latin typeface="+mn-lt"/>
                <a:ea typeface="+mn-ea"/>
                <a:cs typeface="+mn-cs"/>
              </a:rPr>
              <a:t>. Luce</a:t>
            </a: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Ruota</a:t>
            </a:r>
            <a:r>
              <a:rPr lang="it-IT" dirty="0" smtClean="0"/>
              <a:t> (2.26’) </a:t>
            </a:r>
            <a:r>
              <a:rPr lang="it-IT" sz="1200" b="0" i="0" kern="1200" dirty="0" smtClean="0">
                <a:solidFill>
                  <a:schemeClr val="tx1"/>
                </a:solidFill>
                <a:latin typeface="+mn-lt"/>
                <a:ea typeface="+mn-ea"/>
                <a:cs typeface="+mn-cs"/>
              </a:rPr>
              <a:t>Un dispositivo autarchico che sostituisce le camere d'aria nelle ruote di automobili e biciclette </a:t>
            </a:r>
            <a:r>
              <a:rPr lang="it-IT" sz="1200" b="0" i="0" kern="1200" dirty="0" err="1" smtClean="0">
                <a:solidFill>
                  <a:schemeClr val="tx1"/>
                </a:solidFill>
                <a:latin typeface="+mn-lt"/>
                <a:ea typeface="+mn-ea"/>
                <a:cs typeface="+mn-cs"/>
              </a:rPr>
              <a:t>Ist</a:t>
            </a:r>
            <a:r>
              <a:rPr lang="it-IT" sz="1200" b="0" i="0" kern="1200" dirty="0" smtClean="0">
                <a:solidFill>
                  <a:schemeClr val="tx1"/>
                </a:solidFill>
                <a:latin typeface="+mn-lt"/>
                <a:ea typeface="+mn-ea"/>
                <a:cs typeface="+mn-cs"/>
              </a:rPr>
              <a:t>. Luce</a:t>
            </a:r>
          </a:p>
        </p:txBody>
      </p:sp>
      <p:sp>
        <p:nvSpPr>
          <p:cNvPr id="4" name="Segnaposto numero diapositiva 3"/>
          <p:cNvSpPr>
            <a:spLocks noGrp="1"/>
          </p:cNvSpPr>
          <p:nvPr>
            <p:ph type="sldNum" sz="quarter" idx="10"/>
          </p:nvPr>
        </p:nvSpPr>
        <p:spPr/>
        <p:txBody>
          <a:bodyPr/>
          <a:lstStyle/>
          <a:p>
            <a:fld id="{E8C198D7-C2D3-4C3A-AE7D-93C0256A5FE1}"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latin typeface="+mn-lt"/>
                <a:ea typeface="+mn-ea"/>
                <a:cs typeface="+mn-cs"/>
              </a:rPr>
              <a:t>In basso a destra il </a:t>
            </a:r>
            <a:r>
              <a:rPr lang="it-IT" sz="1200" b="0" i="0" kern="1200" dirty="0" err="1" smtClean="0">
                <a:solidFill>
                  <a:schemeClr val="tx1"/>
                </a:solidFill>
                <a:latin typeface="+mn-lt"/>
                <a:ea typeface="+mn-ea"/>
                <a:cs typeface="+mn-cs"/>
              </a:rPr>
              <a:t>dispensorio</a:t>
            </a:r>
            <a:r>
              <a:rPr lang="it-IT" sz="1200" b="0" i="0" kern="1200" dirty="0" smtClean="0">
                <a:solidFill>
                  <a:schemeClr val="tx1"/>
                </a:solidFill>
                <a:latin typeface="+mn-lt"/>
                <a:ea typeface="+mn-ea"/>
                <a:cs typeface="+mn-cs"/>
              </a:rPr>
              <a:t> sanitario di Alessandria, di Ignazio </a:t>
            </a:r>
            <a:r>
              <a:rPr lang="it-IT" sz="1200" b="0" i="0" kern="1200" dirty="0" err="1" smtClean="0">
                <a:solidFill>
                  <a:schemeClr val="tx1"/>
                </a:solidFill>
                <a:latin typeface="+mn-lt"/>
                <a:ea typeface="+mn-ea"/>
                <a:cs typeface="+mn-cs"/>
              </a:rPr>
              <a:t>Gardella</a:t>
            </a:r>
            <a:r>
              <a:rPr lang="it-IT" dirty="0" smtClean="0"/>
              <a:t/>
            </a:r>
            <a:br>
              <a:rPr lang="it-IT" dirty="0" smtClean="0"/>
            </a:br>
            <a:r>
              <a:rPr lang="it-IT" sz="1200" b="0" i="0" kern="1200" dirty="0" smtClean="0">
                <a:solidFill>
                  <a:schemeClr val="tx1"/>
                </a:solidFill>
                <a:latin typeface="+mn-lt"/>
                <a:ea typeface="+mn-ea"/>
                <a:cs typeface="+mn-cs"/>
              </a:rPr>
              <a:t>A destra in alto Cesare Valle, 1932-35 casa balilla Forlì</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latin typeface="+mn-lt"/>
                <a:ea typeface="+mn-ea"/>
                <a:cs typeface="+mn-cs"/>
              </a:rPr>
              <a:t>A sinistra in basso </a:t>
            </a:r>
            <a:r>
              <a:rPr lang="it-IT" sz="1200" b="0" i="0" kern="1200" dirty="0" err="1" smtClean="0">
                <a:solidFill>
                  <a:schemeClr val="tx1"/>
                </a:solidFill>
                <a:latin typeface="+mn-lt"/>
                <a:ea typeface="+mn-ea"/>
                <a:cs typeface="+mn-cs"/>
              </a:rPr>
              <a:t>Angiolo</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Mazzoni</a:t>
            </a:r>
            <a:r>
              <a:rPr lang="it-IT" sz="1200" b="0" i="0" kern="1200" dirty="0" smtClean="0">
                <a:solidFill>
                  <a:schemeClr val="tx1"/>
                </a:solidFill>
                <a:latin typeface="+mn-lt"/>
                <a:ea typeface="+mn-ea"/>
                <a:cs typeface="+mn-cs"/>
              </a:rPr>
              <a:t>, Stazione ferroviaria di Montecatini </a:t>
            </a:r>
            <a:r>
              <a:rPr lang="it-IT" sz="1200" b="0" i="0" kern="1200" dirty="0" err="1" smtClean="0">
                <a:solidFill>
                  <a:schemeClr val="tx1"/>
                </a:solidFill>
                <a:latin typeface="+mn-lt"/>
                <a:ea typeface="+mn-ea"/>
                <a:cs typeface="+mn-cs"/>
              </a:rPr>
              <a:t>Terme-Monsummano</a:t>
            </a:r>
            <a:r>
              <a:rPr lang="it-IT" sz="1200" b="0" i="0" kern="1200" dirty="0" smtClean="0">
                <a:solidFill>
                  <a:schemeClr val="tx1"/>
                </a:solidFill>
                <a:latin typeface="+mn-lt"/>
                <a:ea typeface="+mn-ea"/>
                <a:cs typeface="+mn-cs"/>
              </a:rPr>
              <a:t> Terme, 1933-1936</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latin typeface="+mn-lt"/>
                <a:ea typeface="+mn-ea"/>
                <a:cs typeface="+mn-cs"/>
              </a:rPr>
              <a:t>A sinistra G. </a:t>
            </a:r>
            <a:r>
              <a:rPr lang="it-IT" sz="1200" b="0" i="0" kern="1200" dirty="0" err="1" smtClean="0">
                <a:solidFill>
                  <a:schemeClr val="tx1"/>
                </a:solidFill>
                <a:latin typeface="+mn-lt"/>
                <a:ea typeface="+mn-ea"/>
                <a:cs typeface="+mn-cs"/>
              </a:rPr>
              <a:t>Guerrini</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E.-B.</a:t>
            </a:r>
            <a:r>
              <a:rPr lang="it-IT" sz="1200" b="0" i="0" kern="1200" dirty="0" smtClean="0">
                <a:solidFill>
                  <a:schemeClr val="tx1"/>
                </a:solidFill>
                <a:latin typeface="+mn-lt"/>
                <a:ea typeface="+mn-ea"/>
                <a:cs typeface="+mn-cs"/>
              </a:rPr>
              <a:t> La </a:t>
            </a:r>
            <a:r>
              <a:rPr lang="it-IT" sz="1200" b="0" i="0" kern="1200" dirty="0" err="1" smtClean="0">
                <a:solidFill>
                  <a:schemeClr val="tx1"/>
                </a:solidFill>
                <a:latin typeface="+mn-lt"/>
                <a:ea typeface="+mn-ea"/>
                <a:cs typeface="+mn-cs"/>
              </a:rPr>
              <a:t>Padula</a:t>
            </a:r>
            <a:r>
              <a:rPr lang="it-IT" sz="1200" b="0" i="0" kern="1200" dirty="0" smtClean="0">
                <a:solidFill>
                  <a:schemeClr val="tx1"/>
                </a:solidFill>
                <a:latin typeface="+mn-lt"/>
                <a:ea typeface="+mn-ea"/>
                <a:cs typeface="+mn-cs"/>
              </a:rPr>
              <a:t>, M. Romano 1938 Palazzo della Civiltà o il Colosseo Quadrato, EUR Roma, viale della Civiltà del Lavoro Il progetto E.U.R. iniziò nel 1920. La Seconda Guerra Mondiale e  la caduta del regime bloccarono il suo progetto. La sua architettura surreale ha ispirato moltissimi artisti inclusi De Chirico e molti altri artisti che si ispirano all’architettura razionale di Roma.</a:t>
            </a:r>
          </a:p>
          <a:p>
            <a:r>
              <a:rPr lang="it-IT" sz="1200" b="0" i="0" kern="1200" dirty="0" smtClean="0">
                <a:solidFill>
                  <a:schemeClr val="tx1"/>
                </a:solidFill>
                <a:latin typeface="+mn-lt"/>
                <a:ea typeface="+mn-ea"/>
                <a:cs typeface="+mn-cs"/>
              </a:rPr>
              <a:t>In alto al centro Aprilia</a:t>
            </a:r>
          </a:p>
          <a:p>
            <a:r>
              <a:rPr lang="it-IT" sz="1200" b="0" i="0" kern="1200" dirty="0" smtClean="0">
                <a:solidFill>
                  <a:schemeClr val="tx1"/>
                </a:solidFill>
                <a:latin typeface="+mn-lt"/>
                <a:ea typeface="+mn-ea"/>
                <a:cs typeface="+mn-cs"/>
              </a:rPr>
              <a:t>In</a:t>
            </a:r>
            <a:r>
              <a:rPr lang="it-IT" sz="1200" b="0" i="0" kern="1200" baseline="0" dirty="0" smtClean="0">
                <a:solidFill>
                  <a:schemeClr val="tx1"/>
                </a:solidFill>
                <a:latin typeface="+mn-lt"/>
                <a:ea typeface="+mn-ea"/>
                <a:cs typeface="+mn-cs"/>
              </a:rPr>
              <a:t> basso al centro Littoria</a:t>
            </a:r>
            <a:endParaRPr lang="it-IT" sz="1200" b="0" i="0" kern="1200" dirty="0" smtClean="0">
              <a:solidFill>
                <a:schemeClr val="tx1"/>
              </a:solidFill>
              <a:latin typeface="+mn-lt"/>
              <a:ea typeface="+mn-ea"/>
              <a:cs typeface="+mn-cs"/>
            </a:endParaRPr>
          </a:p>
          <a:p>
            <a:r>
              <a:rPr lang="it-IT" sz="1200" b="1" i="0" kern="1200" dirty="0" smtClean="0">
                <a:solidFill>
                  <a:schemeClr val="tx1"/>
                </a:solidFill>
                <a:latin typeface="+mn-lt"/>
                <a:ea typeface="+mn-ea"/>
                <a:cs typeface="+mn-cs"/>
              </a:rPr>
              <a:t>Architettura</a:t>
            </a:r>
            <a:r>
              <a:rPr lang="it-IT" sz="1200" b="0" i="0" kern="1200" baseline="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1.51’ </a:t>
            </a:r>
            <a:r>
              <a:rPr lang="it-IT" sz="1200" b="0" i="0" kern="1200" baseline="0" dirty="0" smtClean="0">
                <a:solidFill>
                  <a:schemeClr val="tx1"/>
                </a:solidFill>
                <a:latin typeface="+mn-lt"/>
                <a:ea typeface="+mn-ea"/>
                <a:cs typeface="+mn-cs"/>
              </a:rPr>
              <a:t> foto opere con canzone fascista</a:t>
            </a:r>
          </a:p>
          <a:p>
            <a:r>
              <a:rPr lang="it-IT" sz="1200" b="1" i="0" kern="1200" baseline="0" dirty="0" err="1" smtClean="0">
                <a:solidFill>
                  <a:schemeClr val="tx1"/>
                </a:solidFill>
                <a:latin typeface="+mn-lt"/>
                <a:ea typeface="+mn-ea"/>
                <a:cs typeface="+mn-cs"/>
              </a:rPr>
              <a:t>Case_popolari</a:t>
            </a:r>
            <a:r>
              <a:rPr lang="it-IT" sz="1200" b="1" i="0" kern="1200" baseline="0" dirty="0" smtClean="0">
                <a:solidFill>
                  <a:schemeClr val="tx1"/>
                </a:solidFill>
                <a:latin typeface="+mn-lt"/>
                <a:ea typeface="+mn-ea"/>
                <a:cs typeface="+mn-cs"/>
              </a:rPr>
              <a:t> </a:t>
            </a:r>
            <a:r>
              <a:rPr lang="it-IT" sz="1200" b="0" i="0" kern="1200" baseline="0" dirty="0" smtClean="0">
                <a:solidFill>
                  <a:schemeClr val="tx1"/>
                </a:solidFill>
                <a:latin typeface="+mn-lt"/>
                <a:ea typeface="+mn-ea"/>
                <a:cs typeface="+mn-cs"/>
              </a:rPr>
              <a:t>1.34’ inaugurazione case popolari </a:t>
            </a:r>
            <a:r>
              <a:rPr lang="it-IT" sz="1200" b="0" i="0" kern="1200" baseline="0" dirty="0" err="1" smtClean="0">
                <a:solidFill>
                  <a:schemeClr val="tx1"/>
                </a:solidFill>
                <a:latin typeface="+mn-lt"/>
                <a:ea typeface="+mn-ea"/>
                <a:cs typeface="+mn-cs"/>
              </a:rPr>
              <a:t>Ist</a:t>
            </a:r>
            <a:r>
              <a:rPr lang="it-IT" sz="1200" b="0" i="0" kern="1200" baseline="0" dirty="0" smtClean="0">
                <a:solidFill>
                  <a:schemeClr val="tx1"/>
                </a:solidFill>
                <a:latin typeface="+mn-lt"/>
                <a:ea typeface="+mn-ea"/>
                <a:cs typeface="+mn-cs"/>
              </a:rPr>
              <a:t>. Luce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i="0" kern="1200" baseline="0" dirty="0" err="1" smtClean="0">
                <a:solidFill>
                  <a:schemeClr val="tx1"/>
                </a:solidFill>
                <a:latin typeface="+mn-lt"/>
                <a:ea typeface="+mn-ea"/>
                <a:cs typeface="+mn-cs"/>
              </a:rPr>
              <a:t>Opere_pubbliche</a:t>
            </a:r>
            <a:r>
              <a:rPr lang="it-IT" sz="1200" b="0" i="0" kern="1200" baseline="0" dirty="0" smtClean="0">
                <a:solidFill>
                  <a:schemeClr val="tx1"/>
                </a:solidFill>
                <a:latin typeface="+mn-lt"/>
                <a:ea typeface="+mn-ea"/>
                <a:cs typeface="+mn-cs"/>
              </a:rPr>
              <a:t> 12.27’ </a:t>
            </a:r>
            <a:r>
              <a:rPr lang="it-IT" sz="1200" b="0" i="0" kern="1200" dirty="0" smtClean="0">
                <a:solidFill>
                  <a:schemeClr val="tx1"/>
                </a:solidFill>
                <a:latin typeface="+mn-lt"/>
                <a:ea typeface="+mn-ea"/>
                <a:cs typeface="+mn-cs"/>
              </a:rPr>
              <a:t>- Fascismo - Il piccone risanatore - Le opere pubbliche del ventennio </a:t>
            </a:r>
            <a:r>
              <a:rPr lang="it-IT" sz="1200" b="0" i="0" kern="1200" baseline="0" dirty="0" smtClean="0">
                <a:solidFill>
                  <a:schemeClr val="tx1"/>
                </a:solidFill>
                <a:latin typeface="+mn-lt"/>
                <a:ea typeface="+mn-ea"/>
                <a:cs typeface="+mn-cs"/>
              </a:rPr>
              <a:t> da </a:t>
            </a:r>
            <a:r>
              <a:rPr lang="it-IT" sz="1200" b="0" i="0" kern="1200" dirty="0" smtClean="0">
                <a:solidFill>
                  <a:schemeClr val="tx1"/>
                </a:solidFill>
                <a:latin typeface="+mn-lt"/>
                <a:ea typeface="+mn-ea"/>
                <a:cs typeface="+mn-cs"/>
              </a:rPr>
              <a:t>Correva l'anno (seguono</a:t>
            </a:r>
            <a:r>
              <a:rPr lang="it-IT" sz="1200" b="0" i="0" kern="1200" baseline="0" dirty="0" smtClean="0">
                <a:solidFill>
                  <a:schemeClr val="tx1"/>
                </a:solidFill>
                <a:latin typeface="+mn-lt"/>
                <a:ea typeface="+mn-ea"/>
                <a:cs typeface="+mn-cs"/>
              </a:rPr>
              <a:t> altre 3 puntate di medesima durata</a:t>
            </a:r>
            <a:r>
              <a:rPr lang="it-IT" sz="1200" b="0" i="0" kern="1200" dirty="0" smtClean="0">
                <a:solidFill>
                  <a:schemeClr val="tx1"/>
                </a:solidFill>
                <a:latin typeface="+mn-lt"/>
                <a:ea typeface="+mn-ea"/>
                <a:cs typeface="+mn-cs"/>
              </a:rPr>
              <a:t>)</a:t>
            </a:r>
          </a:p>
          <a:p>
            <a:r>
              <a:rPr lang="it-IT" sz="1200" b="0" i="0" kern="1200" dirty="0" smtClean="0">
                <a:solidFill>
                  <a:schemeClr val="tx1"/>
                </a:solidFill>
                <a:latin typeface="+mn-lt"/>
                <a:ea typeface="+mn-ea"/>
                <a:cs typeface="+mn-cs"/>
              </a:rPr>
              <a:t>La Terza Roma si dilaterà sopra altri colli lungo le rive del fiume sacro sino alle spiagge del Tirreno". È la frase che ancora oggi si legge sul palazzo degli Uffici dell'Eur, il moderno quartiere progettato nel '36 per ospitare l'Esposizione Universale del '42, ma ultimato solo nel dopoguerra. Questa una delle opere pubbliche più famose messe in cantiere durante il fascismo</a:t>
            </a:r>
            <a:r>
              <a:rPr lang="it-IT" dirty="0" smtClean="0"/>
              <a:t/>
            </a:r>
            <a:br>
              <a:rPr lang="it-IT" dirty="0" smtClean="0"/>
            </a:br>
            <a:r>
              <a:rPr lang="it-IT" sz="1200" b="0" i="0" kern="1200" dirty="0" smtClean="0">
                <a:solidFill>
                  <a:schemeClr val="tx1"/>
                </a:solidFill>
                <a:latin typeface="+mn-lt"/>
                <a:ea typeface="+mn-ea"/>
                <a:cs typeface="+mn-cs"/>
              </a:rPr>
              <a:t>La battaglia del grano è la prima grande campagna del fascismo. Una mobilitazione di massa condotta con moderni mezzi di propaganda. Poi le bonifiche. In pochi anni sorgono Littoria, la prima delle città pontine riscattate alla palude, </a:t>
            </a:r>
            <a:r>
              <a:rPr lang="it-IT" sz="1200" b="0" i="0" kern="1200" dirty="0" err="1" smtClean="0">
                <a:solidFill>
                  <a:schemeClr val="tx1"/>
                </a:solidFill>
                <a:latin typeface="+mn-lt"/>
                <a:ea typeface="+mn-ea"/>
                <a:cs typeface="+mn-cs"/>
              </a:rPr>
              <a:t>Pontinia</a:t>
            </a:r>
            <a:r>
              <a:rPr lang="it-IT" sz="1200" b="0" i="0" kern="1200" dirty="0" smtClean="0">
                <a:solidFill>
                  <a:schemeClr val="tx1"/>
                </a:solidFill>
                <a:latin typeface="+mn-lt"/>
                <a:ea typeface="+mn-ea"/>
                <a:cs typeface="+mn-cs"/>
              </a:rPr>
              <a:t>, Aprilia e Pomezia.</a:t>
            </a:r>
            <a:r>
              <a:rPr lang="it-IT" dirty="0" smtClean="0"/>
              <a:t/>
            </a:r>
            <a:br>
              <a:rPr lang="it-IT" dirty="0" smtClean="0"/>
            </a:br>
            <a:r>
              <a:rPr lang="it-IT" sz="1200" b="0" i="0" kern="1200" dirty="0" smtClean="0">
                <a:solidFill>
                  <a:schemeClr val="tx1"/>
                </a:solidFill>
                <a:latin typeface="+mn-lt"/>
                <a:ea typeface="+mn-ea"/>
                <a:cs typeface="+mn-cs"/>
              </a:rPr>
              <a:t>Mussolini vuole nuove strade, nuove città, nuovi edifici. Vuole svecchiare, lasciare una traccia nella storia. A qualunque costo. Anche a costo di costringere ad un esodo forzato migliaia di persone. Anche a costo di sfollare interi quartieri. Soprattutto a Roma. Dopo la Roma antica e la Roma cristiana, deve nascere una terza Roma: quella del fascismo.</a:t>
            </a:r>
            <a:r>
              <a:rPr lang="it-IT" dirty="0" smtClean="0"/>
              <a:t/>
            </a:r>
            <a:br>
              <a:rPr lang="it-IT" dirty="0" smtClean="0"/>
            </a:br>
            <a:r>
              <a:rPr lang="it-IT" sz="1200" b="0" i="0" kern="1200" dirty="0" smtClean="0">
                <a:solidFill>
                  <a:schemeClr val="tx1"/>
                </a:solidFill>
                <a:latin typeface="+mn-lt"/>
                <a:ea typeface="+mn-ea"/>
                <a:cs typeface="+mn-cs"/>
              </a:rPr>
              <a:t>Ma il fascismo lascerà i suoi segni anche in altre parti d'Italia, a Como per esempio, dove sorge una nuova e moderna Casa del Fascio. Il fascismo è una casa di vetro diceva Mussolini. E questo edificio sembra dare corpo alla metafora del duce.</a:t>
            </a:r>
            <a:r>
              <a:rPr lang="it-IT" dirty="0" smtClean="0"/>
              <a:t/>
            </a:r>
            <a:br>
              <a:rPr lang="it-IT" dirty="0" smtClean="0"/>
            </a:br>
            <a:r>
              <a:rPr lang="it-IT" dirty="0" smtClean="0"/>
              <a:t/>
            </a:r>
            <a:br>
              <a:rPr lang="it-IT" dirty="0" smtClean="0"/>
            </a:b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Inizio film </a:t>
            </a:r>
            <a:r>
              <a:rPr lang="it-IT" b="1" dirty="0" smtClean="0"/>
              <a:t>Terra e Libertà </a:t>
            </a:r>
            <a:r>
              <a:rPr lang="it-IT" dirty="0" smtClean="0"/>
              <a:t>di Loach (4.23’) che</a:t>
            </a:r>
            <a:r>
              <a:rPr lang="it-IT" baseline="0" dirty="0" smtClean="0"/>
              <a:t> riporta sintesi storica sulla guerra di spagna</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GUERNICA </a:t>
            </a:r>
            <a:r>
              <a:rPr lang="it-IT" dirty="0" smtClean="0"/>
              <a:t>(1.51’) filmato</a:t>
            </a:r>
            <a:r>
              <a:rPr lang="it-IT" baseline="0" dirty="0" smtClean="0"/>
              <a:t> su bombardamento città basca</a:t>
            </a:r>
            <a:endParaRPr lang="it-IT" dirty="0" smtClean="0"/>
          </a:p>
          <a:p>
            <a:r>
              <a:rPr lang="it-IT" b="1" dirty="0" smtClean="0"/>
              <a:t>Picasso</a:t>
            </a:r>
            <a:r>
              <a:rPr lang="it-IT" dirty="0" smtClean="0"/>
              <a:t> (1.22’) descrizione quadro</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err="1" smtClean="0">
                <a:solidFill>
                  <a:schemeClr val="tx1"/>
                </a:solidFill>
                <a:latin typeface="+mn-lt"/>
                <a:ea typeface="+mn-ea"/>
                <a:cs typeface="+mn-cs"/>
              </a:rPr>
              <a:t>Barcelona</a:t>
            </a:r>
            <a:r>
              <a:rPr lang="it-IT" sz="1200" b="0" i="0" kern="1200" dirty="0" smtClean="0">
                <a:solidFill>
                  <a:schemeClr val="tx1"/>
                </a:solidFill>
                <a:latin typeface="+mn-lt"/>
                <a:ea typeface="+mn-ea"/>
                <a:cs typeface="+mn-cs"/>
              </a:rPr>
              <a:t>, 21 luglio 1936. La </a:t>
            </a:r>
            <a:r>
              <a:rPr lang="it-IT" sz="1200" b="0" i="0" kern="1200" dirty="0" err="1" smtClean="0">
                <a:solidFill>
                  <a:schemeClr val="tx1"/>
                </a:solidFill>
                <a:latin typeface="+mn-lt"/>
                <a:ea typeface="+mn-ea"/>
                <a:cs typeface="+mn-cs"/>
              </a:rPr>
              <a:t>miliziana</a:t>
            </a:r>
            <a:r>
              <a:rPr lang="it-IT" sz="1200" b="0" i="0" kern="1200" dirty="0" smtClean="0">
                <a:solidFill>
                  <a:schemeClr val="tx1"/>
                </a:solidFill>
                <a:latin typeface="+mn-lt"/>
                <a:ea typeface="+mn-ea"/>
                <a:cs typeface="+mn-cs"/>
              </a:rPr>
              <a:t> Marina </a:t>
            </a:r>
            <a:r>
              <a:rPr lang="it-IT" sz="1200" b="0" i="0" kern="1200" dirty="0" err="1" smtClean="0">
                <a:solidFill>
                  <a:schemeClr val="tx1"/>
                </a:solidFill>
                <a:latin typeface="+mn-lt"/>
                <a:ea typeface="+mn-ea"/>
                <a:cs typeface="+mn-cs"/>
              </a:rPr>
              <a:t>Ginestà</a:t>
            </a:r>
            <a:r>
              <a:rPr lang="it-IT" sz="1200" b="0" i="0" kern="1200" dirty="0" smtClean="0">
                <a:solidFill>
                  <a:schemeClr val="tx1"/>
                </a:solidFill>
                <a:latin typeface="+mn-lt"/>
                <a:ea typeface="+mn-ea"/>
                <a:cs typeface="+mn-cs"/>
              </a:rPr>
              <a:t>, icona della rivoluzione spagnola, ha 17 anni  Figlia di spagnoli emigrati in Francia, è partita fra i primi per combattere a fianco del suo popolo</a:t>
            </a:r>
          </a:p>
          <a:p>
            <a:r>
              <a:rPr lang="it-IT" sz="1200" b="0" i="0" kern="1200" dirty="0" smtClean="0">
                <a:solidFill>
                  <a:schemeClr val="tx1"/>
                </a:solidFill>
                <a:latin typeface="+mn-lt"/>
                <a:ea typeface="+mn-ea"/>
                <a:cs typeface="+mn-cs"/>
              </a:rPr>
              <a:t>Nella foto, domina Barcellona dal terrazzo dell'Hotel Colón. Il fucile che porta ad armacollo è un M1916, un Mauser spagnolo fabbricato ad Oviedo per l'esercito spagnolo La foto venne scattata da Juan venuto in Spagna con le Brigate Internazionali. A quei tempi, lavorava come traduttrice per un giornalista sovietico della </a:t>
            </a:r>
            <a:r>
              <a:rPr lang="it-IT" sz="1200" b="0" i="0" kern="1200" dirty="0" err="1" smtClean="0">
                <a:solidFill>
                  <a:schemeClr val="tx1"/>
                </a:solidFill>
                <a:latin typeface="+mn-lt"/>
                <a:ea typeface="+mn-ea"/>
                <a:cs typeface="+mn-cs"/>
              </a:rPr>
              <a:t>Pravda</a:t>
            </a:r>
            <a:r>
              <a:rPr lang="it-IT" sz="1200" b="0" i="0" kern="1200" dirty="0" smtClean="0">
                <a:solidFill>
                  <a:schemeClr val="tx1"/>
                </a:solidFill>
                <a:latin typeface="+mn-lt"/>
                <a:ea typeface="+mn-ea"/>
                <a:cs typeface="+mn-cs"/>
              </a:rPr>
              <a:t>. Era membro della </a:t>
            </a:r>
            <a:r>
              <a:rPr lang="it-IT" sz="1200" b="0" i="0" kern="1200" dirty="0" err="1" smtClean="0">
                <a:solidFill>
                  <a:schemeClr val="tx1"/>
                </a:solidFill>
                <a:latin typeface="+mn-lt"/>
                <a:ea typeface="+mn-ea"/>
                <a:cs typeface="+mn-cs"/>
              </a:rPr>
              <a:t>Juventudes</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Socialistas</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Unificadas</a:t>
            </a:r>
            <a:r>
              <a:rPr lang="it-IT" sz="1200" b="0" i="0" kern="1200" dirty="0" smtClean="0">
                <a:solidFill>
                  <a:schemeClr val="tx1"/>
                </a:solidFill>
                <a:latin typeface="+mn-lt"/>
                <a:ea typeface="+mn-ea"/>
                <a:cs typeface="+mn-cs"/>
              </a:rPr>
              <a:t>, l'organizzazione giovanile controllata principalmente dal </a:t>
            </a:r>
            <a:r>
              <a:rPr lang="it-IT" sz="1200" b="0" i="0" kern="1200" dirty="0" err="1" smtClean="0">
                <a:solidFill>
                  <a:schemeClr val="tx1"/>
                </a:solidFill>
                <a:latin typeface="+mn-lt"/>
                <a:ea typeface="+mn-ea"/>
                <a:cs typeface="+mn-cs"/>
              </a:rPr>
              <a:t>Partido</a:t>
            </a:r>
            <a:r>
              <a:rPr lang="it-IT" sz="1200" b="0" i="0" kern="1200" dirty="0" smtClean="0">
                <a:solidFill>
                  <a:schemeClr val="tx1"/>
                </a:solidFill>
                <a:latin typeface="+mn-lt"/>
                <a:ea typeface="+mn-ea"/>
                <a:cs typeface="+mn-cs"/>
              </a:rPr>
              <a:t> Comunista de </a:t>
            </a:r>
            <a:r>
              <a:rPr lang="it-IT" sz="1200" b="0" i="0" kern="1200" dirty="0" err="1" smtClean="0">
                <a:solidFill>
                  <a:schemeClr val="tx1"/>
                </a:solidFill>
                <a:latin typeface="+mn-lt"/>
                <a:ea typeface="+mn-ea"/>
                <a:cs typeface="+mn-cs"/>
              </a:rPr>
              <a:t>España</a:t>
            </a:r>
            <a:r>
              <a:rPr lang="it-IT" sz="1200" b="0" i="0" kern="1200" dirty="0" smtClean="0">
                <a:solidFill>
                  <a:schemeClr val="tx1"/>
                </a:solidFill>
                <a:latin typeface="+mn-lt"/>
                <a:ea typeface="+mn-ea"/>
                <a:cs typeface="+mn-cs"/>
              </a:rPr>
              <a:t>. Marina rimase una militante per tutto il corso della guerra e si trovò a far parte di altri gruppi, come il POUM la CNT. </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Quando lascerà il suo paese, attraverso i Pirenei, nel 1939, verso l'esilio francese, perderà il fidanzato prima di ricongiungersi ai suoi genitori. Poi, l'arrivo dei nazisti le farà prendere una nave diretta in America. Solo allora si renderà conto che la guerra è davvero perduta. "</a:t>
            </a:r>
            <a:r>
              <a:rPr lang="it-IT" sz="1200" b="0" i="1" kern="1200" dirty="0" smtClean="0">
                <a:solidFill>
                  <a:schemeClr val="tx1"/>
                </a:solidFill>
                <a:latin typeface="+mn-lt"/>
                <a:ea typeface="+mn-ea"/>
                <a:cs typeface="+mn-cs"/>
              </a:rPr>
              <a:t>La gioventù, la voglia di vincere, gli slogan ... tutte cose che avevo preso sul serio. Credevo che potevamo vincere, che potevamo resistere. Sentivo che la ragione era dalla nostra parte e che avremmo finito col vincere, non credevo che avremmo potuto finire i nostri giorni in esilio</a:t>
            </a:r>
            <a:r>
              <a:rPr lang="it-IT" sz="1200" b="0" i="0" kern="1200" dirty="0" smtClean="0">
                <a:solidFill>
                  <a:schemeClr val="tx1"/>
                </a:solidFill>
                <a:latin typeface="+mn-lt"/>
                <a:ea typeface="+mn-ea"/>
                <a:cs typeface="+mn-cs"/>
              </a:rPr>
              <a:t>". E allora la delusione, e la consapevolezza dei compagni rimasti a combattere, molti di loro mescolati al sogno che le democrazie europee stessero combattendo il fascismo . "</a:t>
            </a:r>
            <a:r>
              <a:rPr lang="it-IT" sz="1200" b="0" i="1" kern="1200" dirty="0" smtClean="0">
                <a:solidFill>
                  <a:schemeClr val="tx1"/>
                </a:solidFill>
                <a:latin typeface="+mn-lt"/>
                <a:ea typeface="+mn-ea"/>
                <a:cs typeface="+mn-cs"/>
              </a:rPr>
              <a:t>Ci aspettavamo che la vittoria nella seconda guerra mondiale riportasse la Repubblica in Spagna</a:t>
            </a:r>
            <a:r>
              <a:rPr lang="it-IT" sz="1200" b="0" i="0" kern="1200" dirty="0" smtClean="0">
                <a:solidFill>
                  <a:schemeClr val="tx1"/>
                </a:solidFill>
                <a:latin typeface="+mn-lt"/>
                <a:ea typeface="+mn-ea"/>
                <a:cs typeface="+mn-cs"/>
              </a:rPr>
              <a:t>". i</a:t>
            </a:r>
          </a:p>
          <a:p>
            <a:r>
              <a:rPr lang="it-IT" sz="1200" b="0" i="0" kern="1200" dirty="0" smtClean="0">
                <a:solidFill>
                  <a:schemeClr val="tx1"/>
                </a:solidFill>
                <a:latin typeface="+mn-lt"/>
                <a:ea typeface="+mn-ea"/>
                <a:cs typeface="+mn-cs"/>
              </a:rPr>
              <a:t>Marina ha ignorato l'esistenza di questa sua foto fino al 2006, e questo sebbene l'immagine fosse stata stampata ed avesse circolato dovunque</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Allora  viveva in esilio a Parigi traducendo testi francesi.  Quando ha avuto in mano, e davanti agli occhi, la fotografia, ha considerato che fosse un foto troppo artificiosa : "</a:t>
            </a:r>
            <a:r>
              <a:rPr lang="it-IT" sz="1200" b="0" i="1" kern="1200" dirty="0" smtClean="0">
                <a:solidFill>
                  <a:schemeClr val="tx1"/>
                </a:solidFill>
                <a:latin typeface="+mn-lt"/>
                <a:ea typeface="+mn-ea"/>
                <a:cs typeface="+mn-cs"/>
              </a:rPr>
              <a:t>Dicono che la foto fatta al Colón abbia un che di affascinante. E' possibile, considerato che dentro c'è tutta la mistica della rivoluzione proletaria insieme a quella delle immagini di </a:t>
            </a:r>
            <a:r>
              <a:rPr lang="it-IT" sz="1200" b="0" i="1" kern="1200" dirty="0" err="1" smtClean="0">
                <a:solidFill>
                  <a:schemeClr val="tx1"/>
                </a:solidFill>
                <a:latin typeface="+mn-lt"/>
                <a:ea typeface="+mn-ea"/>
                <a:cs typeface="+mn-cs"/>
              </a:rPr>
              <a:t>Hollywod</a:t>
            </a:r>
            <a:r>
              <a:rPr lang="it-IT" sz="1200" b="0" i="1" kern="1200" dirty="0" smtClean="0">
                <a:solidFill>
                  <a:schemeClr val="tx1"/>
                </a:solidFill>
                <a:latin typeface="+mn-lt"/>
                <a:ea typeface="+mn-ea"/>
                <a:cs typeface="+mn-cs"/>
              </a:rPr>
              <a:t>, Greta Garbo e Gary Cooper.</a:t>
            </a:r>
            <a:r>
              <a:rPr lang="it-IT" sz="1200" b="0" i="0" kern="1200" dirty="0" smtClean="0">
                <a:solidFill>
                  <a:schemeClr val="tx1"/>
                </a:solidFill>
                <a:latin typeface="+mn-lt"/>
                <a:ea typeface="+mn-ea"/>
                <a:cs typeface="+mn-cs"/>
              </a:rPr>
              <a:t>“ E’ morta nel 2014 all'età di 94 anni</a:t>
            </a:r>
          </a:p>
          <a:p>
            <a:endParaRPr lang="it-IT" sz="1200" b="0" i="0" kern="1200" dirty="0" smtClean="0">
              <a:solidFill>
                <a:schemeClr val="tx1"/>
              </a:solidFill>
              <a:latin typeface="+mn-lt"/>
              <a:ea typeface="+mn-ea"/>
              <a:cs typeface="+mn-cs"/>
            </a:endParaRPr>
          </a:p>
          <a:p>
            <a:r>
              <a:rPr lang="it-IT" b="1" baseline="0" dirty="0" err="1" smtClean="0"/>
              <a:t>BRIGATE_CANZONE</a:t>
            </a:r>
            <a:r>
              <a:rPr lang="it-IT" baseline="0" dirty="0" smtClean="0"/>
              <a:t> Canzone della guerra spagnola con immagini manifesti dell’epoca (2,16’)</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Tina </a:t>
            </a:r>
            <a:r>
              <a:rPr lang="it-IT" sz="1200" b="0" i="0" kern="1200" dirty="0" err="1" smtClean="0">
                <a:solidFill>
                  <a:schemeClr val="tx1"/>
                </a:solidFill>
                <a:latin typeface="+mn-lt"/>
                <a:ea typeface="+mn-ea"/>
                <a:cs typeface="+mn-cs"/>
              </a:rPr>
              <a:t>Modotti</a:t>
            </a:r>
            <a:r>
              <a:rPr lang="it-IT" sz="1200" b="0" i="0" kern="1200" dirty="0" smtClean="0">
                <a:solidFill>
                  <a:schemeClr val="tx1"/>
                </a:solidFill>
                <a:latin typeface="+mn-lt"/>
                <a:ea typeface="+mn-ea"/>
                <a:cs typeface="+mn-cs"/>
              </a:rPr>
              <a:t> (Udine 1896-Città del Messico 1942) fu fotografa, attrice, modella, viaggiatrice, seduttrice, rivoluzionaria, militante. Conobbe in vita e amò alcune fra le personalità più interessanti del suo tempo, come il fotografo Edward </a:t>
            </a:r>
            <a:r>
              <a:rPr lang="it-IT" sz="1200" b="0" i="0" kern="1200" dirty="0" err="1" smtClean="0">
                <a:solidFill>
                  <a:schemeClr val="tx1"/>
                </a:solidFill>
                <a:latin typeface="+mn-lt"/>
                <a:ea typeface="+mn-ea"/>
                <a:cs typeface="+mn-cs"/>
              </a:rPr>
              <a:t>Weston</a:t>
            </a:r>
            <a:r>
              <a:rPr lang="it-IT" sz="1200" b="0" i="0" kern="1200" dirty="0" smtClean="0">
                <a:solidFill>
                  <a:schemeClr val="tx1"/>
                </a:solidFill>
                <a:latin typeface="+mn-lt"/>
                <a:ea typeface="+mn-ea"/>
                <a:cs typeface="+mn-cs"/>
              </a:rPr>
              <a:t>, il rivoluzionario messicano </a:t>
            </a:r>
            <a:r>
              <a:rPr lang="it-IT" sz="1200" b="0" i="0" kern="1200" dirty="0" err="1" smtClean="0">
                <a:solidFill>
                  <a:schemeClr val="tx1"/>
                </a:solidFill>
                <a:latin typeface="+mn-lt"/>
                <a:ea typeface="+mn-ea"/>
                <a:cs typeface="+mn-cs"/>
              </a:rPr>
              <a:t>Xavier</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Guerrero</a:t>
            </a:r>
            <a:r>
              <a:rPr lang="it-IT" sz="1200" b="0" i="0" kern="1200" dirty="0" smtClean="0">
                <a:solidFill>
                  <a:schemeClr val="tx1"/>
                </a:solidFill>
                <a:latin typeface="+mn-lt"/>
                <a:ea typeface="+mn-ea"/>
                <a:cs typeface="+mn-cs"/>
              </a:rPr>
              <a:t>, l'esule cubano Julio Antonio </a:t>
            </a:r>
            <a:r>
              <a:rPr lang="it-IT" sz="1200" b="0" i="0" kern="1200" dirty="0" err="1" smtClean="0">
                <a:solidFill>
                  <a:schemeClr val="tx1"/>
                </a:solidFill>
                <a:latin typeface="+mn-lt"/>
                <a:ea typeface="+mn-ea"/>
                <a:cs typeface="+mn-cs"/>
              </a:rPr>
              <a:t>Mella</a:t>
            </a:r>
            <a:r>
              <a:rPr lang="it-IT" sz="1200" b="0" i="0" kern="1200" dirty="0" smtClean="0">
                <a:solidFill>
                  <a:schemeClr val="tx1"/>
                </a:solidFill>
                <a:latin typeface="+mn-lt"/>
                <a:ea typeface="+mn-ea"/>
                <a:cs typeface="+mn-cs"/>
              </a:rPr>
              <a:t>, il comunista italiano Vittorio </a:t>
            </a:r>
            <a:r>
              <a:rPr lang="it-IT" sz="1200" b="0" i="0" kern="1200" dirty="0" err="1" smtClean="0">
                <a:solidFill>
                  <a:schemeClr val="tx1"/>
                </a:solidFill>
                <a:latin typeface="+mn-lt"/>
                <a:ea typeface="+mn-ea"/>
                <a:cs typeface="+mn-cs"/>
              </a:rPr>
              <a:t>Vidali</a:t>
            </a:r>
            <a:r>
              <a:rPr lang="it-IT" sz="1200" b="0" i="0" kern="1200" dirty="0" smtClean="0">
                <a:solidFill>
                  <a:schemeClr val="tx1"/>
                </a:solidFill>
                <a:latin typeface="+mn-lt"/>
                <a:ea typeface="+mn-ea"/>
                <a:cs typeface="+mn-cs"/>
              </a:rPr>
              <a:t>.</a:t>
            </a:r>
            <a:r>
              <a:rPr lang="it-IT" dirty="0" smtClean="0"/>
              <a:t/>
            </a:r>
            <a:br>
              <a:rPr lang="it-IT" dirty="0" smtClean="0"/>
            </a:br>
            <a:r>
              <a:rPr lang="it-IT" sz="1200" b="0" i="0" kern="1200" dirty="0" smtClean="0">
                <a:solidFill>
                  <a:schemeClr val="tx1"/>
                </a:solidFill>
                <a:latin typeface="+mn-lt"/>
                <a:ea typeface="+mn-ea"/>
                <a:cs typeface="+mn-cs"/>
              </a:rPr>
              <a:t>Ciascuno dei legami influenzò la sua produzione, o forse viceversa, e da una prima fotografia “pittorica”, virò in direzione di un più diretto realismo, una fotografia che lei stessa non definiva arte, quanto piuttosto il mezzo più incisivo per registrare la vita reale. Così le sue immagini la seguivano tra le folle rivoluzionarie in Messico, come tra la gente più povera e debole; univa la rappresentazione forte e incisiva del popolo e dei simboli della rivoluzione, alla delicatezza di fiori, donne con bambini, tessuti, mani lavoratrici. Muore d'arresto cardiaco in una notte di gennaio, in taxi, di una morte totalmente inattesa e misteriosa, che lascia di lei il ricordo di una donna aldilà di ogni convenzione, dalla personalità inconfondibile e dall'eclettismo unico.</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MUSSOLINI</a:t>
            </a:r>
            <a:r>
              <a:rPr lang="it-IT" dirty="0" smtClean="0"/>
              <a:t> 2.19’ Mussolini</a:t>
            </a:r>
            <a:r>
              <a:rPr lang="it-IT" baseline="0" dirty="0" smtClean="0"/>
              <a:t> celebra la fine della guerra di Spagna</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Abbasso l’intelligenza, viva la morte = slogan</a:t>
            </a:r>
            <a:r>
              <a:rPr lang="it-IT" baseline="0" dirty="0" smtClean="0"/>
              <a:t> diffuso tra i falangisti</a:t>
            </a:r>
          </a:p>
          <a:p>
            <a:r>
              <a:rPr lang="it-IT" baseline="0" dirty="0" smtClean="0"/>
              <a:t>Possibile link con ISIS: Noi vinceremo perché i nostri giovani amano la morte</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DICHIARAZIONE GUERRA </a:t>
            </a:r>
            <a:r>
              <a:rPr lang="it-IT" dirty="0" smtClean="0"/>
              <a:t>1.26’  </a:t>
            </a:r>
            <a:r>
              <a:rPr lang="it-IT" dirty="0" err="1" smtClean="0"/>
              <a:t>dich</a:t>
            </a:r>
            <a:r>
              <a:rPr lang="it-IT" dirty="0" smtClean="0"/>
              <a:t>.</a:t>
            </a:r>
            <a:r>
              <a:rPr lang="it-IT" baseline="0" dirty="0" smtClean="0"/>
              <a:t> Mussolini</a:t>
            </a:r>
          </a:p>
          <a:p>
            <a:r>
              <a:rPr lang="it-IT" b="1" baseline="0" dirty="0" smtClean="0"/>
              <a:t>GUERRA RESISTENZA </a:t>
            </a:r>
            <a:r>
              <a:rPr lang="it-IT" baseline="0" dirty="0" smtClean="0"/>
              <a:t>3.02’ sintesi con documenti originali,  dal fascismo alla liberazione, alleati, resistenza, via </a:t>
            </a:r>
            <a:r>
              <a:rPr lang="it-IT" baseline="0" dirty="0" err="1" smtClean="0"/>
              <a:t>rasella</a:t>
            </a:r>
            <a:r>
              <a:rPr lang="it-IT" baseline="0" dirty="0" smtClean="0"/>
              <a:t>, numero vittime, scioperi operai, coinvolgimento popolazione </a:t>
            </a:r>
          </a:p>
          <a:p>
            <a:r>
              <a:rPr lang="it-IT" sz="1200" b="0" i="0" kern="1200" dirty="0" smtClean="0">
                <a:solidFill>
                  <a:schemeClr val="tx1"/>
                </a:solidFill>
                <a:latin typeface="+mn-lt"/>
                <a:ea typeface="+mn-ea"/>
                <a:cs typeface="+mn-cs"/>
              </a:rPr>
              <a:t>Testo: Dal 1940 al 1943, la guerra del Fascismo e di Mussolini vide gli italiani combattere in Francia e in Grecia, ma anche sui fronti remoti dell'Africa e della Russia. La guerra era lontana da casa, ma la morte giungeva comunque con i bombardamenti, dapprima sporadici e inefficaci, poi fitti, continui, distruttivi. Arrivò il tempo di guerra, uguale per tutti, al Nord come al Sud, con il suo carico di paura, incertezza, angoscia. Poi la guerra fascista finì. Ma non finirono la violenza e la morte. Vennero a combattere in Italia da tutti gli angoli del mondo: americani, francesi, inglesi, tedeschi, neozelandesi, indiani, polacchi, senegalesi, marocchini, algerini, tunisini, nepalesi... Per quasi due anni, dal luglio 1943 al maggio 1945, l'Italia subì una durissima legge del contrappasso: il Fascismo che aveva inseguito i suoi progetti imperiali in terre lontane, aveva portato la guerra sull'uscio delle nostre case, in un turbinio di stragi naziste (15.000 vittime civili), bombardamenti (65.000 vittime civili), rappresaglie, battaglie campali. Invasori, liberatori, occupanti, comunque si chiamassero, le truppe straniere guardavano all'Italia come a un Paese vinto. Ma con l'8 settembre 1943 cominciò un'altra guerra. Fu una guerra civile che contrappose gli italiani fascisti che aderirono alla Repubblica Sociale agli italiani antifascisti che combatterono nella Resistenza. Fu una guerra di liberazione contro l'occupazione nazista. Fu una guerra per la libertà e la democrazia contro l'ideologia della dittatura totalitaria. Una lotta in cui all'iniziativa armata dei partigiani si affiancarono gli scioperi operai delle grandi fabbriche del Nord e lo slancio generoso che alimentò il coinvolgimento della popolazione nella resistenza civile. L'insurrezione del 25 aprile 1945, con i suoi lutti e le sue violenze, con i suoi entusiasmi e le sue passioni, segnò contemporaneamente la fine della guerra e la riconquista della libertà. Finalmente ci si sentì cittadini e non sudditi, finalmente il progetto di «fare gli italiani» poté ricominciare, nel segno della democrazia e del pluralismo politico.</a:t>
            </a:r>
          </a:p>
          <a:p>
            <a:r>
              <a:rPr lang="it-IT" sz="1200" b="1" i="0" kern="1200" dirty="0" err="1" smtClean="0">
                <a:solidFill>
                  <a:schemeClr val="tx1"/>
                </a:solidFill>
                <a:latin typeface="+mn-lt"/>
                <a:ea typeface="+mn-ea"/>
                <a:cs typeface="+mn-cs"/>
              </a:rPr>
              <a:t>Max_pezzali</a:t>
            </a:r>
            <a:r>
              <a:rPr lang="it-IT" sz="1200" b="0" i="0" kern="1200" dirty="0" smtClean="0">
                <a:solidFill>
                  <a:schemeClr val="tx1"/>
                </a:solidFill>
                <a:latin typeface="+mn-lt"/>
                <a:ea typeface="+mn-ea"/>
                <a:cs typeface="+mn-cs"/>
              </a:rPr>
              <a:t> 2.18’ sintesi sulla guerra di </a:t>
            </a:r>
            <a:r>
              <a:rPr lang="it-IT" sz="1200" b="0" i="0" kern="1200" dirty="0" err="1" smtClean="0">
                <a:solidFill>
                  <a:schemeClr val="tx1"/>
                </a:solidFill>
                <a:latin typeface="+mn-lt"/>
                <a:ea typeface="+mn-ea"/>
                <a:cs typeface="+mn-cs"/>
              </a:rPr>
              <a:t>max</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pezzali</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21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err="1" smtClean="0"/>
              <a:t>MARCIA_ROMA</a:t>
            </a:r>
            <a:r>
              <a:rPr lang="it-IT" dirty="0" smtClean="0"/>
              <a:t> 4.21’ marcia su Roma documenti originali</a:t>
            </a:r>
          </a:p>
        </p:txBody>
      </p:sp>
      <p:sp>
        <p:nvSpPr>
          <p:cNvPr id="4" name="Segnaposto numero diapositiva 3"/>
          <p:cNvSpPr>
            <a:spLocks noGrp="1"/>
          </p:cNvSpPr>
          <p:nvPr>
            <p:ph type="sldNum" sz="quarter" idx="10"/>
          </p:nvPr>
        </p:nvSpPr>
        <p:spPr/>
        <p:txBody>
          <a:bodyPr/>
          <a:lstStyle/>
          <a:p>
            <a:fld id="{E8C198D7-C2D3-4C3A-AE7D-93C0256A5FE1}" type="slidenum">
              <a:rPr lang="it-IT" smtClean="0"/>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Stalingrado</a:t>
            </a:r>
            <a:r>
              <a:rPr lang="it-IT" dirty="0" smtClean="0"/>
              <a:t> 1.13’ immagini di repertorio</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23</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err="1" smtClean="0"/>
              <a:t>SBARCO_SICILIA</a:t>
            </a:r>
            <a:r>
              <a:rPr lang="it-IT" b="1" dirty="0" smtClean="0"/>
              <a:t> </a:t>
            </a:r>
            <a:r>
              <a:rPr lang="it-IT" dirty="0" smtClean="0"/>
              <a:t>2.18’ immagini originali commentate da G. </a:t>
            </a:r>
            <a:r>
              <a:rPr lang="it-IT" dirty="0" err="1" smtClean="0"/>
              <a:t>Bisiach</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24</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err="1" smtClean="0"/>
              <a:t>Sbarco_normandia</a:t>
            </a:r>
            <a:r>
              <a:rPr lang="it-IT" baseline="0" dirty="0" smtClean="0"/>
              <a:t> 2.42’ filmati originali commento di G. </a:t>
            </a:r>
            <a:r>
              <a:rPr lang="it-IT" baseline="0" dirty="0" err="1" smtClean="0"/>
              <a:t>Bisiach</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25</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RUSSIA</a:t>
            </a:r>
            <a:r>
              <a:rPr lang="it-IT" dirty="0" smtClean="0"/>
              <a:t> 2.39’ 21-22</a:t>
            </a:r>
            <a:r>
              <a:rPr lang="it-IT" baseline="0" dirty="0" smtClean="0"/>
              <a:t> luglio 1941 campagna di Russia nazista Filmati originali commentati da G. </a:t>
            </a:r>
            <a:r>
              <a:rPr lang="it-IT" baseline="0" dirty="0" err="1" smtClean="0"/>
              <a:t>Bisiach</a:t>
            </a:r>
            <a:endParaRPr lang="it-IT" baseline="0" dirty="0" smtClean="0"/>
          </a:p>
          <a:p>
            <a:r>
              <a:rPr lang="it-IT" b="1" baseline="0" dirty="0" smtClean="0"/>
              <a:t>RIGONI </a:t>
            </a:r>
            <a:r>
              <a:rPr lang="it-IT" baseline="0" dirty="0" smtClean="0"/>
              <a:t>4.08’ </a:t>
            </a:r>
            <a:r>
              <a:rPr lang="it-IT" baseline="0" dirty="0" err="1" smtClean="0"/>
              <a:t>Citran</a:t>
            </a:r>
            <a:r>
              <a:rPr lang="it-IT" baseline="0" dirty="0" smtClean="0"/>
              <a:t> legge Sentieri sotto la neve di Rigoni Stern</a:t>
            </a:r>
          </a:p>
          <a:p>
            <a:r>
              <a:rPr lang="it-IT" b="1" baseline="0" dirty="0" smtClean="0"/>
              <a:t>Paolini </a:t>
            </a:r>
            <a:r>
              <a:rPr lang="it-IT" baseline="0" dirty="0" smtClean="0"/>
              <a:t>5.25’ I mercanti di liquore Paolini legge una parte del Sergente nella neve di Rigoni Stern</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27</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err="1" smtClean="0"/>
              <a:t>Dachau</a:t>
            </a:r>
            <a:r>
              <a:rPr lang="it-IT" dirty="0" smtClean="0"/>
              <a:t> 6.41’ </a:t>
            </a:r>
            <a:r>
              <a:rPr lang="it-IT" sz="1200" b="0" i="0" kern="1200" dirty="0" smtClean="0">
                <a:solidFill>
                  <a:schemeClr val="tx1"/>
                </a:solidFill>
                <a:latin typeface="+mn-lt"/>
                <a:ea typeface="+mn-ea"/>
                <a:cs typeface="+mn-cs"/>
              </a:rPr>
              <a:t>TV CULTURA BRUNO AYMONE CHANNEL </a:t>
            </a:r>
            <a:r>
              <a:rPr lang="it-IT" dirty="0" smtClean="0"/>
              <a:t>riscontri dopo la liberazione Tedeschi portati a vedere Descrizione camere a </a:t>
            </a:r>
            <a:r>
              <a:rPr lang="it-IT" dirty="0" err="1" smtClean="0"/>
              <a:t>gas…</a:t>
            </a:r>
            <a:r>
              <a:rPr lang="it-IT" dirty="0" smtClean="0"/>
              <a:t>.</a:t>
            </a:r>
          </a:p>
          <a:p>
            <a:r>
              <a:rPr lang="it-IT" b="1" dirty="0" err="1" smtClean="0"/>
              <a:t>Guccini_auschwitz</a:t>
            </a:r>
            <a:r>
              <a:rPr lang="it-IT" dirty="0" smtClean="0"/>
              <a:t> 5.46’ </a:t>
            </a:r>
            <a:r>
              <a:rPr lang="it-IT" dirty="0" err="1" smtClean="0"/>
              <a:t>guccini</a:t>
            </a:r>
            <a:r>
              <a:rPr lang="it-IT" dirty="0" smtClean="0"/>
              <a:t> e i nomadi con immagini</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i="0" kern="1200" dirty="0" err="1" smtClean="0">
                <a:solidFill>
                  <a:schemeClr val="tx1"/>
                </a:solidFill>
                <a:latin typeface="+mn-lt"/>
                <a:ea typeface="+mn-ea"/>
                <a:cs typeface="+mn-cs"/>
              </a:rPr>
              <a:t>Triangoli_rossi</a:t>
            </a:r>
            <a:r>
              <a:rPr lang="it-IT" sz="1200" b="1" i="0" kern="120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 5.05’  brano</a:t>
            </a:r>
            <a:r>
              <a:rPr lang="it-IT" sz="1200" b="0" i="0" kern="1200" baseline="0" dirty="0" smtClean="0">
                <a:solidFill>
                  <a:schemeClr val="tx1"/>
                </a:solidFill>
                <a:latin typeface="+mn-lt"/>
                <a:ea typeface="+mn-ea"/>
                <a:cs typeface="+mn-cs"/>
              </a:rPr>
              <a:t> teatrale riferito ai deportati politici </a:t>
            </a:r>
            <a:r>
              <a:rPr lang="it-IT" sz="1200" b="0" i="0" kern="1200" dirty="0" smtClean="0">
                <a:solidFill>
                  <a:schemeClr val="tx1"/>
                </a:solidFill>
                <a:latin typeface="+mn-lt"/>
                <a:ea typeface="+mn-ea"/>
                <a:cs typeface="+mn-cs"/>
              </a:rPr>
              <a:t>Teatro degli Acerbi testi a cura di Nicoletta Fasano e Mario </a:t>
            </a:r>
            <a:r>
              <a:rPr lang="it-IT" sz="1200" b="0" i="0" kern="1200" dirty="0" err="1" smtClean="0">
                <a:solidFill>
                  <a:schemeClr val="tx1"/>
                </a:solidFill>
                <a:latin typeface="+mn-lt"/>
                <a:ea typeface="+mn-ea"/>
                <a:cs typeface="+mn-cs"/>
              </a:rPr>
              <a:t>Renosio</a:t>
            </a:r>
            <a:r>
              <a:rPr lang="it-IT" sz="1200" b="0" i="0" kern="1200" dirty="0" smtClean="0">
                <a:solidFill>
                  <a:schemeClr val="tx1"/>
                </a:solidFill>
                <a:latin typeface="+mn-lt"/>
                <a:ea typeface="+mn-ea"/>
                <a:cs typeface="+mn-cs"/>
              </a:rPr>
              <a:t> da testimonianze e memorie degli astigiani deportati nei </a:t>
            </a:r>
            <a:r>
              <a:rPr lang="it-IT" dirty="0" smtClean="0"/>
              <a:t/>
            </a:r>
            <a:br>
              <a:rPr lang="it-IT" dirty="0" smtClean="0"/>
            </a:br>
            <a:r>
              <a:rPr lang="it-IT" sz="1200" b="0" i="0" kern="1200" dirty="0" smtClean="0">
                <a:solidFill>
                  <a:schemeClr val="tx1"/>
                </a:solidFill>
                <a:latin typeface="+mn-lt"/>
                <a:ea typeface="+mn-ea"/>
                <a:cs typeface="+mn-cs"/>
              </a:rPr>
              <a:t>realizzato con l' ISRAT - Istituto per la Storia della Resistenza e della Società Contemporanea in Provincia di Asti</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Zingari 0.36’ </a:t>
            </a:r>
            <a:r>
              <a:rPr lang="it-IT" sz="1200" b="0" i="0" kern="1200" dirty="0" err="1" smtClean="0">
                <a:solidFill>
                  <a:schemeClr val="tx1"/>
                </a:solidFill>
                <a:latin typeface="+mn-lt"/>
                <a:ea typeface="+mn-ea"/>
                <a:cs typeface="+mn-cs"/>
              </a:rPr>
              <a:t>Heinrich</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Himmler</a:t>
            </a:r>
            <a:r>
              <a:rPr lang="it-IT" sz="1200" b="0" i="0" kern="1200" dirty="0" smtClean="0">
                <a:solidFill>
                  <a:schemeClr val="tx1"/>
                </a:solidFill>
                <a:latin typeface="+mn-lt"/>
                <a:ea typeface="+mn-ea"/>
                <a:cs typeface="+mn-cs"/>
              </a:rPr>
              <a:t> ordina la deportazione di tutti gli zingari, che vivono in Germania, nel campo di sterminio di Auschwitz. Ha così inizio "la soluzione finale" del supplizio gitano. Saranno circa 600 mila gli zingari uccisi durante il nazismo.</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i="0" kern="1200" dirty="0" smtClean="0">
                <a:solidFill>
                  <a:schemeClr val="tx1"/>
                </a:solidFill>
                <a:latin typeface="+mn-lt"/>
                <a:ea typeface="+mn-ea"/>
                <a:cs typeface="+mn-cs"/>
              </a:rPr>
              <a:t>Brecht </a:t>
            </a:r>
            <a:r>
              <a:rPr lang="it-IT" sz="1200" b="0" i="0" kern="1200" dirty="0" smtClean="0">
                <a:solidFill>
                  <a:schemeClr val="tx1"/>
                </a:solidFill>
                <a:latin typeface="+mn-lt"/>
                <a:ea typeface="+mn-ea"/>
                <a:cs typeface="+mn-cs"/>
              </a:rPr>
              <a:t>1.05’ </a:t>
            </a:r>
            <a:r>
              <a:rPr lang="it-IT" sz="1200" b="0" i="1" kern="1200" dirty="0" smtClean="0">
                <a:solidFill>
                  <a:schemeClr val="tx1"/>
                </a:solidFill>
                <a:latin typeface="+mn-lt"/>
                <a:ea typeface="+mn-ea"/>
                <a:cs typeface="+mn-cs"/>
              </a:rPr>
              <a:t>Prima </a:t>
            </a:r>
            <a:r>
              <a:rPr lang="it-IT" sz="1200" b="0" i="1" kern="1200" dirty="0" err="1" smtClean="0">
                <a:solidFill>
                  <a:schemeClr val="tx1"/>
                </a:solidFill>
                <a:latin typeface="+mn-lt"/>
                <a:ea typeface="+mn-ea"/>
                <a:cs typeface="+mn-cs"/>
              </a:rPr>
              <a:t>vennero</a:t>
            </a:r>
            <a:r>
              <a:rPr lang="it-IT" sz="1200" b="1" i="1" kern="1200" dirty="0" err="1" smtClean="0">
                <a:solidFill>
                  <a:schemeClr val="tx1"/>
                </a:solidFill>
                <a:latin typeface="+mn-lt"/>
                <a:ea typeface="+mn-ea"/>
                <a:cs typeface="+mn-cs"/>
              </a:rPr>
              <a:t>…</a:t>
            </a:r>
            <a:r>
              <a:rPr lang="it-IT" sz="1200" b="0" i="0" kern="1200" dirty="0" smtClean="0">
                <a:solidFill>
                  <a:schemeClr val="tx1"/>
                </a:solidFill>
                <a:latin typeface="+mn-lt"/>
                <a:ea typeface="+mn-ea"/>
                <a:cs typeface="+mn-cs"/>
              </a:rPr>
              <a:t> è in origine un sermone del pastore </a:t>
            </a:r>
            <a:r>
              <a:rPr lang="it-IT" sz="1200" b="0" i="0" u="none" strike="noStrike" kern="1200" dirty="0" smtClean="0">
                <a:solidFill>
                  <a:schemeClr val="tx1"/>
                </a:solidFill>
                <a:latin typeface="+mn-lt"/>
                <a:ea typeface="+mn-ea"/>
                <a:cs typeface="+mn-cs"/>
                <a:hlinkClick r:id="rId3" tooltip="Martin Niemöller"/>
              </a:rPr>
              <a:t>Martin </a:t>
            </a:r>
            <a:r>
              <a:rPr lang="it-IT" sz="1200" b="0" i="0" u="none" strike="noStrike" kern="1200" dirty="0" err="1" smtClean="0">
                <a:solidFill>
                  <a:schemeClr val="tx1"/>
                </a:solidFill>
                <a:latin typeface="+mn-lt"/>
                <a:ea typeface="+mn-ea"/>
                <a:cs typeface="+mn-cs"/>
                <a:hlinkClick r:id="rId3" tooltip="Martin Niemöller"/>
              </a:rPr>
              <a:t>Niemöller</a:t>
            </a:r>
            <a:r>
              <a:rPr lang="it-IT" sz="1200" b="0" i="0" kern="1200" dirty="0" smtClean="0">
                <a:solidFill>
                  <a:schemeClr val="tx1"/>
                </a:solidFill>
                <a:latin typeface="+mn-lt"/>
                <a:ea typeface="+mn-ea"/>
                <a:cs typeface="+mn-cs"/>
              </a:rPr>
              <a:t> sull'inattività degli intellettuali tedeschi in seguito all'ascesa al potere dei </a:t>
            </a:r>
            <a:r>
              <a:rPr lang="it-IT" sz="1200" b="0" i="0" u="none" strike="noStrike" kern="1200" dirty="0" smtClean="0">
                <a:solidFill>
                  <a:schemeClr val="tx1"/>
                </a:solidFill>
                <a:latin typeface="+mn-lt"/>
                <a:ea typeface="+mn-ea"/>
                <a:cs typeface="+mn-cs"/>
                <a:hlinkClick r:id="rId4" tooltip="Nazismo"/>
              </a:rPr>
              <a:t>nazisti</a:t>
            </a:r>
            <a:r>
              <a:rPr lang="it-IT" sz="1200" b="0" i="0" kern="1200" dirty="0" smtClean="0">
                <a:solidFill>
                  <a:schemeClr val="tx1"/>
                </a:solidFill>
                <a:latin typeface="+mn-lt"/>
                <a:ea typeface="+mn-ea"/>
                <a:cs typeface="+mn-cs"/>
              </a:rPr>
              <a:t> e delle purghe dei loro obiettivi scelti, gruppo dopo gruppo Spesso erroneamente attribuita a </a:t>
            </a:r>
            <a:r>
              <a:rPr lang="it-IT" sz="1200" b="0" i="0" u="none" strike="noStrike" kern="1200" dirty="0" err="1" smtClean="0">
                <a:solidFill>
                  <a:schemeClr val="tx1"/>
                </a:solidFill>
                <a:latin typeface="+mn-lt"/>
                <a:ea typeface="+mn-ea"/>
                <a:cs typeface="+mn-cs"/>
                <a:hlinkClick r:id="rId5" tooltip="Bertolt Brecht"/>
              </a:rPr>
              <a:t>Bertolt</a:t>
            </a:r>
            <a:r>
              <a:rPr lang="it-IT" sz="1200" b="0" i="0" u="none" strike="noStrike" kern="1200" dirty="0" smtClean="0">
                <a:solidFill>
                  <a:schemeClr val="tx1"/>
                </a:solidFill>
                <a:latin typeface="+mn-lt"/>
                <a:ea typeface="+mn-ea"/>
                <a:cs typeface="+mn-cs"/>
                <a:hlinkClick r:id="rId5" tooltip="Bertolt Brecht"/>
              </a:rPr>
              <a:t> Brecht</a:t>
            </a:r>
            <a:r>
              <a:rPr lang="it-IT" sz="1200" b="0" i="0" kern="1200" dirty="0" smtClean="0">
                <a:solidFill>
                  <a:schemeClr val="tx1"/>
                </a:solidFill>
                <a:latin typeface="+mn-lt"/>
                <a:ea typeface="+mn-ea"/>
                <a:cs typeface="+mn-cs"/>
              </a:rPr>
              <a:t> che ne cambiò solo la parte iniziale. Brecht iniziava con il passaggio sui rom</a:t>
            </a:r>
            <a:r>
              <a:rPr lang="it-IT" sz="1200" b="0" i="0" kern="1200" baseline="0" dirty="0" smtClean="0">
                <a:solidFill>
                  <a:schemeClr val="tx1"/>
                </a:solidFill>
                <a:latin typeface="+mn-lt"/>
                <a:ea typeface="+mn-ea"/>
                <a:cs typeface="+mn-cs"/>
              </a:rPr>
              <a:t> e</a:t>
            </a:r>
            <a:r>
              <a:rPr lang="it-IT" sz="1200" b="0" i="0" kern="1200" dirty="0" smtClean="0">
                <a:solidFill>
                  <a:schemeClr val="tx1"/>
                </a:solidFill>
                <a:latin typeface="+mn-lt"/>
                <a:ea typeface="+mn-ea"/>
                <a:cs typeface="+mn-cs"/>
              </a:rPr>
              <a:t> prosegue con gli ebrei, gli omosessuali e i comunisti I versi originari di Martin </a:t>
            </a:r>
            <a:r>
              <a:rPr lang="it-IT" sz="1200" b="0" i="0" kern="1200" dirty="0" err="1" smtClean="0">
                <a:solidFill>
                  <a:schemeClr val="tx1"/>
                </a:solidFill>
                <a:latin typeface="+mn-lt"/>
                <a:ea typeface="+mn-ea"/>
                <a:cs typeface="+mn-cs"/>
              </a:rPr>
              <a:t>Niemöller</a:t>
            </a:r>
            <a:r>
              <a:rPr lang="it-IT" sz="1200" b="0" i="0" kern="1200" dirty="0" smtClean="0">
                <a:solidFill>
                  <a:schemeClr val="tx1"/>
                </a:solidFill>
                <a:latin typeface="+mn-lt"/>
                <a:ea typeface="+mn-ea"/>
                <a:cs typeface="+mn-cs"/>
              </a:rPr>
              <a:t> dicevano invece: «Quando i nazisti presero i comunisti,/ io non dissi nulla/ perché non ero comunista./ Quando rinchiusero i socialdemocratici/ io non dissi nulla/ perché non ero socialdemocratico./ Quando presero i sindacalisti,/ io non dissi nulla/ perché non ero sindacalista./ Poi presero gli ebrei,/ e io non dissi nulla/ perché non ero ebreo./ Poi vennero a prendere me./ E non era rimasto più nessuno che potesse dire qualcosa»</a:t>
            </a:r>
            <a:r>
              <a:rPr lang="it-IT" dirty="0" smtClean="0"/>
              <a:t/>
            </a:r>
            <a:br>
              <a:rPr lang="it-IT" dirty="0" smtClean="0"/>
            </a:br>
            <a:r>
              <a:rPr lang="it-IT" dirty="0" smtClean="0"/>
              <a:t/>
            </a:r>
            <a:br>
              <a:rPr lang="it-IT" dirty="0" smtClean="0"/>
            </a:br>
            <a:endParaRPr lang="it-IT" dirty="0" smtClean="0"/>
          </a:p>
          <a:p>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28</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Guccini_3.13.39</a:t>
            </a:r>
            <a:r>
              <a:rPr lang="it-IT" baseline="0" dirty="0" smtClean="0"/>
              <a:t> Il 3 dicembre del ‘39 </a:t>
            </a:r>
            <a:r>
              <a:rPr lang="it-IT" dirty="0" smtClean="0"/>
              <a:t>3.42’ </a:t>
            </a:r>
            <a:r>
              <a:rPr lang="it-IT" sz="1200" b="0" i="0" kern="1200" dirty="0" smtClean="0">
                <a:solidFill>
                  <a:schemeClr val="tx1"/>
                </a:solidFill>
                <a:latin typeface="+mn-lt"/>
                <a:ea typeface="+mn-ea"/>
                <a:cs typeface="+mn-cs"/>
              </a:rPr>
              <a:t>Una canzone immediata, un valzer caratterizzato da un amaro umorismo, Il 3 dicembre del '39 è l'ottava canzone del primo Album di Francesco Guccini; Folk beat n.1, pubblicato nel marzo 1967. La canzone mostra anche una chiara critica alla politica italiana della II guerra mondiale e il periodo immediatamente successivo.</a:t>
            </a:r>
            <a:r>
              <a:rPr lang="it-IT" dirty="0" smtClean="0"/>
              <a:t/>
            </a:r>
            <a:br>
              <a:rPr lang="it-IT" dirty="0" smtClean="0"/>
            </a:b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29</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fontAlgn="t"/>
            <a:r>
              <a:rPr lang="it-IT" b="1" dirty="0" smtClean="0"/>
              <a:t>FIAT</a:t>
            </a:r>
            <a:r>
              <a:rPr lang="it-IT" baseline="0" dirty="0" smtClean="0"/>
              <a:t> 0.38’ </a:t>
            </a:r>
            <a:r>
              <a:rPr lang="it-IT" sz="1200" b="0" i="0" kern="1200" dirty="0" smtClean="0">
                <a:solidFill>
                  <a:schemeClr val="tx1"/>
                </a:solidFill>
                <a:latin typeface="+mn-lt"/>
                <a:ea typeface="+mn-ea"/>
                <a:cs typeface="+mn-cs"/>
              </a:rPr>
              <a:t>5 marzo 1943 lo Sciopero Antifascista</a:t>
            </a:r>
            <a:r>
              <a:rPr lang="it-IT" sz="1200" b="0" i="0" kern="1200" baseline="0" dirty="0" smtClean="0">
                <a:solidFill>
                  <a:schemeClr val="tx1"/>
                </a:solidFill>
                <a:latin typeface="+mn-lt"/>
                <a:ea typeface="+mn-ea"/>
                <a:cs typeface="+mn-cs"/>
              </a:rPr>
              <a:t>   Testo: </a:t>
            </a:r>
            <a:r>
              <a:rPr lang="it-IT" sz="1200" b="0" i="0" kern="1200" dirty="0" smtClean="0">
                <a:solidFill>
                  <a:schemeClr val="tx1"/>
                </a:solidFill>
                <a:latin typeface="+mn-lt"/>
                <a:ea typeface="+mn-ea"/>
                <a:cs typeface="+mn-cs"/>
              </a:rPr>
              <a:t>Torino, ore 10: gli operai dell'officina 19 dello stabilimento Fiat di Mirafiori fermano le macchine e danno inizio un grande sciopero antifascista. Il regime risponde con arresti ed esecuzioni, ma la protesta non si placa. È la miccia che accende le polveri di un malcontento che esploderà in tutte le grandi fabbriche del Nord. Gli scioperi del marzo 1943 rappresentano il primo grande atto di Resistenza e segneranno l'inizio della fine del Fascismo</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30</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r>
              <a:rPr lang="it-IT" b="1" dirty="0" smtClean="0"/>
              <a:t>BADOGLIO</a:t>
            </a:r>
            <a:r>
              <a:rPr lang="it-IT" dirty="0" smtClean="0"/>
              <a:t> 0.46’ registrazione annuncio di Badoglio</a:t>
            </a:r>
          </a:p>
          <a:p>
            <a:r>
              <a:rPr lang="it-IT" b="1" dirty="0" smtClean="0"/>
              <a:t>8SETTEMBRE</a:t>
            </a:r>
            <a:r>
              <a:rPr lang="it-IT" dirty="0" smtClean="0"/>
              <a:t> 1.04’  </a:t>
            </a:r>
            <a:r>
              <a:rPr lang="it-IT" b="0" dirty="0" smtClean="0"/>
              <a:t>testo: </a:t>
            </a:r>
            <a:r>
              <a:rPr lang="it-IT" sz="1200" b="0" i="0" kern="1200" dirty="0" smtClean="0">
                <a:solidFill>
                  <a:schemeClr val="tx1"/>
                </a:solidFill>
                <a:latin typeface="+mn-lt"/>
                <a:ea typeface="+mn-ea"/>
                <a:cs typeface="+mn-cs"/>
              </a:rPr>
              <a:t>8 settembre 1943 Badoglio annuncia l’armistizio, l’esercito nel caos.</a:t>
            </a:r>
          </a:p>
          <a:p>
            <a:r>
              <a:rPr lang="it-IT" sz="1200" b="0" i="0" kern="1200" dirty="0" smtClean="0">
                <a:solidFill>
                  <a:schemeClr val="tx1"/>
                </a:solidFill>
                <a:latin typeface="+mn-lt"/>
                <a:ea typeface="+mn-ea"/>
                <a:cs typeface="+mn-cs"/>
              </a:rPr>
              <a:t>Con il </a:t>
            </a:r>
            <a:r>
              <a:rPr lang="it-IT" sz="1200" b="0" i="0" u="none" strike="noStrike" kern="1200" dirty="0" smtClean="0">
                <a:solidFill>
                  <a:schemeClr val="tx1"/>
                </a:solidFill>
                <a:latin typeface="+mn-lt"/>
                <a:ea typeface="+mn-ea"/>
                <a:cs typeface="+mn-cs"/>
                <a:hlinkClick r:id="rId3" tooltip="Proclama Badoglio dell`8 settembre 1943"/>
              </a:rPr>
              <a:t>Proclama Badoglio</a:t>
            </a:r>
            <a:r>
              <a:rPr lang="it-IT" sz="1200" b="0" i="0" kern="1200" dirty="0" smtClean="0">
                <a:solidFill>
                  <a:schemeClr val="tx1"/>
                </a:solidFill>
                <a:latin typeface="+mn-lt"/>
                <a:ea typeface="+mn-ea"/>
                <a:cs typeface="+mn-cs"/>
              </a:rPr>
              <a:t>, che fa seguito a quello del generale </a:t>
            </a:r>
            <a:r>
              <a:rPr lang="it-IT" sz="1200" b="0" i="0" u="none" strike="noStrike" kern="1200" dirty="0" smtClean="0">
                <a:solidFill>
                  <a:schemeClr val="tx1"/>
                </a:solidFill>
                <a:latin typeface="+mn-lt"/>
                <a:ea typeface="+mn-ea"/>
                <a:cs typeface="+mn-cs"/>
                <a:hlinkClick r:id="rId4" tooltip="Dwight D. Eisenhower"/>
              </a:rPr>
              <a:t>Dwight Eisenhower</a:t>
            </a:r>
            <a:r>
              <a:rPr lang="it-IT" sz="1200" b="0" i="0" kern="1200" dirty="0" smtClean="0">
                <a:solidFill>
                  <a:schemeClr val="tx1"/>
                </a:solidFill>
                <a:latin typeface="+mn-lt"/>
                <a:ea typeface="+mn-ea"/>
                <a:cs typeface="+mn-cs"/>
              </a:rPr>
              <a:t> lanciato da Radio Algeri un'ora prima, viene reso pubblico via radio l'</a:t>
            </a:r>
            <a:r>
              <a:rPr lang="it-IT" sz="1200" b="0" i="0" u="none" strike="noStrike" kern="1200" dirty="0" smtClean="0">
                <a:solidFill>
                  <a:schemeClr val="tx1"/>
                </a:solidFill>
                <a:latin typeface="+mn-lt"/>
                <a:ea typeface="+mn-ea"/>
                <a:cs typeface="+mn-cs"/>
                <a:hlinkClick r:id="rId5" tooltip="Armistizio di Cassibile"/>
              </a:rPr>
              <a:t>armistizio di </a:t>
            </a:r>
            <a:r>
              <a:rPr lang="it-IT" sz="1200" b="0" i="0" u="none" strike="noStrike" kern="1200" dirty="0" err="1" smtClean="0">
                <a:solidFill>
                  <a:schemeClr val="tx1"/>
                </a:solidFill>
                <a:latin typeface="+mn-lt"/>
                <a:ea typeface="+mn-ea"/>
                <a:cs typeface="+mn-cs"/>
                <a:hlinkClick r:id="rId5" tooltip="Armistizio di Cassibile"/>
              </a:rPr>
              <a:t>Cassibile</a:t>
            </a:r>
            <a:r>
              <a:rPr lang="it-IT" sz="1200" b="0" i="0" kern="1200" dirty="0" smtClean="0">
                <a:solidFill>
                  <a:schemeClr val="tx1"/>
                </a:solidFill>
                <a:latin typeface="+mn-lt"/>
                <a:ea typeface="+mn-ea"/>
                <a:cs typeface="+mn-cs"/>
              </a:rPr>
              <a:t> firmato per l'</a:t>
            </a:r>
            <a:r>
              <a:rPr lang="it-IT" sz="1200" b="0" i="0" u="none" strike="noStrike" kern="1200" dirty="0" smtClean="0">
                <a:solidFill>
                  <a:schemeClr val="tx1"/>
                </a:solidFill>
                <a:latin typeface="+mn-lt"/>
                <a:ea typeface="+mn-ea"/>
                <a:cs typeface="+mn-cs"/>
                <a:hlinkClick r:id="rId6" tooltip="Italia"/>
              </a:rPr>
              <a:t>Italia</a:t>
            </a:r>
            <a:r>
              <a:rPr lang="it-IT" sz="1200" b="0" i="0" kern="1200" dirty="0" smtClean="0">
                <a:solidFill>
                  <a:schemeClr val="tx1"/>
                </a:solidFill>
                <a:latin typeface="+mn-lt"/>
                <a:ea typeface="+mn-ea"/>
                <a:cs typeface="+mn-cs"/>
              </a:rPr>
              <a:t> il </a:t>
            </a:r>
            <a:r>
              <a:rPr lang="it-IT" sz="1200" b="0" i="0" u="none" strike="noStrike" kern="1200" dirty="0" smtClean="0">
                <a:solidFill>
                  <a:schemeClr val="tx1"/>
                </a:solidFill>
                <a:latin typeface="+mn-lt"/>
                <a:ea typeface="+mn-ea"/>
                <a:cs typeface="+mn-cs"/>
                <a:hlinkClick r:id="rId7" tooltip="3 settembre"/>
              </a:rPr>
              <a:t>3 settembre</a:t>
            </a:r>
            <a:r>
              <a:rPr lang="it-IT" sz="1200" b="0" i="0" kern="1200" dirty="0" smtClean="0">
                <a:solidFill>
                  <a:schemeClr val="tx1"/>
                </a:solidFill>
                <a:latin typeface="+mn-lt"/>
                <a:ea typeface="+mn-ea"/>
                <a:cs typeface="+mn-cs"/>
              </a:rPr>
              <a:t>. Colto di sorpresa dall’annuncio, e senza ordini o piani da seguire, l’esercito è allo sbando. Il mattino successivo il Re, la regina, il principe ereditario e Badoglio, fuggono da Roma per raggiungere Brindisi e mettersi così in salvo sotto la protezione dell'esercito Alleato. Le armate tedesche della </a:t>
            </a:r>
            <a:r>
              <a:rPr lang="it-IT" sz="1200" b="0" i="0" kern="1200" dirty="0" err="1" smtClean="0">
                <a:solidFill>
                  <a:schemeClr val="tx1"/>
                </a:solidFill>
                <a:latin typeface="+mn-lt"/>
                <a:ea typeface="+mn-ea"/>
                <a:cs typeface="+mn-cs"/>
              </a:rPr>
              <a:t>Wehrmacht</a:t>
            </a:r>
            <a:r>
              <a:rPr lang="it-IT" sz="1200" b="0" i="0" kern="1200" dirty="0" smtClean="0">
                <a:solidFill>
                  <a:schemeClr val="tx1"/>
                </a:solidFill>
                <a:latin typeface="+mn-lt"/>
                <a:ea typeface="+mn-ea"/>
                <a:cs typeface="+mn-cs"/>
              </a:rPr>
              <a:t> e delle SS presenti in Italia approfittano del caos per occupare tutti i centri nevralgici del paese, soffocando sul nascere i pochi tentativi di resistenza posti in atto da reparti dell'esercito italiano. Tra i soldati che riescono a sfuggire ai tedeschi, molti si rifugiano in montagna costituendo i primi nuclei del movimento partigiano.</a:t>
            </a:r>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CEFALONIA</a:t>
            </a:r>
            <a:r>
              <a:rPr lang="it-IT" dirty="0" smtClean="0"/>
              <a:t> 2.23’ </a:t>
            </a:r>
            <a:r>
              <a:rPr lang="it-IT" sz="1200" b="0" i="0" kern="1200" dirty="0" smtClean="0">
                <a:solidFill>
                  <a:schemeClr val="tx1"/>
                </a:solidFill>
                <a:latin typeface="+mn-lt"/>
                <a:ea typeface="+mn-ea"/>
                <a:cs typeface="+mn-cs"/>
              </a:rPr>
              <a:t>L'eccidio di Cefalonia crimine di guerra della </a:t>
            </a:r>
            <a:r>
              <a:rPr lang="it-IT" sz="1200" b="0" i="0" kern="1200" dirty="0" err="1" smtClean="0">
                <a:solidFill>
                  <a:schemeClr val="tx1"/>
                </a:solidFill>
                <a:latin typeface="+mn-lt"/>
                <a:ea typeface="+mn-ea"/>
                <a:cs typeface="+mn-cs"/>
              </a:rPr>
              <a:t>Wehrmacht</a:t>
            </a:r>
            <a:r>
              <a:rPr lang="it-IT" sz="1200" b="0" i="0" kern="1200" dirty="0" smtClean="0">
                <a:solidFill>
                  <a:schemeClr val="tx1"/>
                </a:solidFill>
                <a:latin typeface="+mn-lt"/>
                <a:ea typeface="+mn-ea"/>
                <a:cs typeface="+mn-cs"/>
              </a:rPr>
              <a:t> Nel settembre del 1943, dopo la resa dell'Italia agli Alleati che stavano inesorabilmente risalendo la penisola, Hitler </a:t>
            </a:r>
            <a:r>
              <a:rPr lang="it-IT" sz="1200" b="0" i="0" kern="1200" dirty="0" err="1" smtClean="0">
                <a:solidFill>
                  <a:schemeClr val="tx1"/>
                </a:solidFill>
                <a:latin typeface="+mn-lt"/>
                <a:ea typeface="+mn-ea"/>
                <a:cs typeface="+mn-cs"/>
              </a:rPr>
              <a:t>ordino'</a:t>
            </a:r>
            <a:r>
              <a:rPr lang="it-IT" sz="1200" b="0" i="0" kern="1200" dirty="0" smtClean="0">
                <a:solidFill>
                  <a:schemeClr val="tx1"/>
                </a:solidFill>
                <a:latin typeface="+mn-lt"/>
                <a:ea typeface="+mn-ea"/>
                <a:cs typeface="+mn-cs"/>
              </a:rPr>
              <a:t> alla </a:t>
            </a:r>
            <a:r>
              <a:rPr lang="it-IT" sz="1200" b="0" i="0" kern="1200" dirty="0" err="1" smtClean="0">
                <a:solidFill>
                  <a:schemeClr val="tx1"/>
                </a:solidFill>
                <a:latin typeface="+mn-lt"/>
                <a:ea typeface="+mn-ea"/>
                <a:cs typeface="+mn-cs"/>
              </a:rPr>
              <a:t>Wehrmacht</a:t>
            </a:r>
            <a:r>
              <a:rPr lang="it-IT" sz="1200" b="0" i="0" kern="1200" dirty="0" smtClean="0">
                <a:solidFill>
                  <a:schemeClr val="tx1"/>
                </a:solidFill>
                <a:latin typeface="+mn-lt"/>
                <a:ea typeface="+mn-ea"/>
                <a:cs typeface="+mn-cs"/>
              </a:rPr>
              <a:t> di disarmare l'esercito italiano e di internare i suoi soldati nei vari campi di prigionia tedeschi, commettendo </a:t>
            </a:r>
            <a:r>
              <a:rPr lang="it-IT" sz="1200" b="0" i="0" kern="1200" dirty="0" err="1" smtClean="0">
                <a:solidFill>
                  <a:schemeClr val="tx1"/>
                </a:solidFill>
                <a:latin typeface="+mn-lt"/>
                <a:ea typeface="+mn-ea"/>
                <a:cs typeface="+mn-cs"/>
              </a:rPr>
              <a:t>cosi'</a:t>
            </a:r>
            <a:r>
              <a:rPr lang="it-IT" sz="1200" b="0" i="0" kern="1200" dirty="0" smtClean="0">
                <a:solidFill>
                  <a:schemeClr val="tx1"/>
                </a:solidFill>
                <a:latin typeface="+mn-lt"/>
                <a:ea typeface="+mn-ea"/>
                <a:cs typeface="+mn-cs"/>
              </a:rPr>
              <a:t> il primo crimine </a:t>
            </a:r>
            <a:r>
              <a:rPr lang="it-IT" sz="1200" b="0" i="0" kern="1200" dirty="0" err="1" smtClean="0">
                <a:solidFill>
                  <a:schemeClr val="tx1"/>
                </a:solidFill>
                <a:latin typeface="+mn-lt"/>
                <a:ea typeface="+mn-ea"/>
                <a:cs typeface="+mn-cs"/>
              </a:rPr>
              <a:t>perche'</a:t>
            </a:r>
            <a:r>
              <a:rPr lang="it-IT" sz="1200" b="0" i="0" kern="1200" dirty="0" smtClean="0">
                <a:solidFill>
                  <a:schemeClr val="tx1"/>
                </a:solidFill>
                <a:latin typeface="+mn-lt"/>
                <a:ea typeface="+mn-ea"/>
                <a:cs typeface="+mn-cs"/>
              </a:rPr>
              <a:t> Italia e Germania non erano in guerra tra loro, la Germania era una nazione belligerante l'Italia non </a:t>
            </a:r>
            <a:r>
              <a:rPr lang="it-IT" sz="1200" b="0" i="0" kern="1200" dirty="0" err="1" smtClean="0">
                <a:solidFill>
                  <a:schemeClr val="tx1"/>
                </a:solidFill>
                <a:latin typeface="+mn-lt"/>
                <a:ea typeface="+mn-ea"/>
                <a:cs typeface="+mn-cs"/>
              </a:rPr>
              <a:t>piu'</a:t>
            </a:r>
            <a:r>
              <a:rPr lang="it-IT" sz="1200" b="0" i="0" kern="1200" dirty="0" smtClean="0">
                <a:solidFill>
                  <a:schemeClr val="tx1"/>
                </a:solidFill>
                <a:latin typeface="+mn-lt"/>
                <a:ea typeface="+mn-ea"/>
                <a:cs typeface="+mn-cs"/>
              </a:rPr>
              <a:t>. Ne consegue ovviamente che non si possono prendere prigionieri i soldati di una nazione che non e' in guerra senza preventiva dichiarazione di guerra appunto. Come se non bastasse il dittatore tedesco </a:t>
            </a:r>
            <a:r>
              <a:rPr lang="it-IT" sz="1200" b="0" i="0" kern="1200" dirty="0" err="1" smtClean="0">
                <a:solidFill>
                  <a:schemeClr val="tx1"/>
                </a:solidFill>
                <a:latin typeface="+mn-lt"/>
                <a:ea typeface="+mn-ea"/>
                <a:cs typeface="+mn-cs"/>
              </a:rPr>
              <a:t>ordino'</a:t>
            </a:r>
            <a:r>
              <a:rPr lang="it-IT" sz="1200" b="0" i="0" kern="1200" dirty="0" smtClean="0">
                <a:solidFill>
                  <a:schemeClr val="tx1"/>
                </a:solidFill>
                <a:latin typeface="+mn-lt"/>
                <a:ea typeface="+mn-ea"/>
                <a:cs typeface="+mn-cs"/>
              </a:rPr>
              <a:t> poi di fucilare alcuni reparti italiani che giustamente tentarono di reagire all'essere internati.</a:t>
            </a:r>
            <a:r>
              <a:rPr lang="it-IT" dirty="0" smtClean="0"/>
              <a:t/>
            </a:r>
            <a:br>
              <a:rPr lang="it-IT" dirty="0" smtClean="0"/>
            </a:br>
            <a:r>
              <a:rPr lang="it-IT" sz="1200" b="0" i="0" kern="1200" dirty="0" smtClean="0">
                <a:solidFill>
                  <a:schemeClr val="tx1"/>
                </a:solidFill>
                <a:latin typeface="+mn-lt"/>
                <a:ea typeface="+mn-ea"/>
                <a:cs typeface="+mn-cs"/>
              </a:rPr>
              <a:t>Tra questi il caso </a:t>
            </a:r>
            <a:r>
              <a:rPr lang="it-IT" sz="1200" b="0" i="0" kern="1200" dirty="0" err="1" smtClean="0">
                <a:solidFill>
                  <a:schemeClr val="tx1"/>
                </a:solidFill>
                <a:latin typeface="+mn-lt"/>
                <a:ea typeface="+mn-ea"/>
                <a:cs typeface="+mn-cs"/>
              </a:rPr>
              <a:t>piu'</a:t>
            </a:r>
            <a:r>
              <a:rPr lang="it-IT" sz="1200" b="0" i="0" kern="1200" dirty="0" smtClean="0">
                <a:solidFill>
                  <a:schemeClr val="tx1"/>
                </a:solidFill>
                <a:latin typeface="+mn-lt"/>
                <a:ea typeface="+mn-ea"/>
                <a:cs typeface="+mn-cs"/>
              </a:rPr>
              <a:t> famoso e' certamente quello della divisione </a:t>
            </a:r>
            <a:r>
              <a:rPr lang="it-IT" sz="1200" b="0" i="0" kern="1200" dirty="0" err="1" smtClean="0">
                <a:solidFill>
                  <a:schemeClr val="tx1"/>
                </a:solidFill>
                <a:latin typeface="+mn-lt"/>
                <a:ea typeface="+mn-ea"/>
                <a:cs typeface="+mn-cs"/>
              </a:rPr>
              <a:t>Acqui</a:t>
            </a:r>
            <a:r>
              <a:rPr lang="it-IT" sz="1200" b="0" i="0" kern="1200" dirty="0" smtClean="0">
                <a:solidFill>
                  <a:schemeClr val="tx1"/>
                </a:solidFill>
                <a:latin typeface="+mn-lt"/>
                <a:ea typeface="+mn-ea"/>
                <a:cs typeface="+mn-cs"/>
              </a:rPr>
              <a:t> che presidiava con altri reparti tedeschi l'isola di Cefalonia prima dell'armistizio dell'otto settembre 1943.</a:t>
            </a:r>
            <a:r>
              <a:rPr lang="it-IT" dirty="0" smtClean="0"/>
              <a:t/>
            </a:r>
            <a:br>
              <a:rPr lang="it-IT" dirty="0" smtClean="0"/>
            </a:br>
            <a:r>
              <a:rPr lang="it-IT" sz="1200" b="0" i="0" kern="1200" dirty="0" smtClean="0">
                <a:solidFill>
                  <a:schemeClr val="tx1"/>
                </a:solidFill>
                <a:latin typeface="+mn-lt"/>
                <a:ea typeface="+mn-ea"/>
                <a:cs typeface="+mn-cs"/>
              </a:rPr>
              <a:t>Furono fucilati oltre 5000 soldati italiani i cui corpi vennero poi bruciati o lasciati marcire al sole. Al processo di Norimberga per questo orrendo crimine fu condannato il generale tedesco </a:t>
            </a:r>
            <a:r>
              <a:rPr lang="it-IT" sz="1200" b="0" i="0" kern="1200" dirty="0" err="1" smtClean="0">
                <a:solidFill>
                  <a:schemeClr val="tx1"/>
                </a:solidFill>
                <a:latin typeface="+mn-lt"/>
                <a:ea typeface="+mn-ea"/>
                <a:cs typeface="+mn-cs"/>
              </a:rPr>
              <a:t>Hubert</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Lanz</a:t>
            </a:r>
            <a:r>
              <a:rPr lang="it-IT" sz="1200" b="0" i="0" kern="1200" dirty="0" smtClean="0">
                <a:solidFill>
                  <a:schemeClr val="tx1"/>
                </a:solidFill>
                <a:latin typeface="+mn-lt"/>
                <a:ea typeface="+mn-ea"/>
                <a:cs typeface="+mn-cs"/>
              </a:rPr>
              <a:t> a dodici anni di prigione, dei quali ne </a:t>
            </a:r>
            <a:r>
              <a:rPr lang="it-IT" sz="1200" b="0" i="0" kern="1200" dirty="0" err="1" smtClean="0">
                <a:solidFill>
                  <a:schemeClr val="tx1"/>
                </a:solidFill>
                <a:latin typeface="+mn-lt"/>
                <a:ea typeface="+mn-ea"/>
                <a:cs typeface="+mn-cs"/>
              </a:rPr>
              <a:t>sconto'</a:t>
            </a:r>
            <a:r>
              <a:rPr lang="it-IT" sz="1200" b="0" i="0" kern="1200" dirty="0" smtClean="0">
                <a:solidFill>
                  <a:schemeClr val="tx1"/>
                </a:solidFill>
                <a:latin typeface="+mn-lt"/>
                <a:ea typeface="+mn-ea"/>
                <a:cs typeface="+mn-cs"/>
              </a:rPr>
              <a:t> solo tre.</a:t>
            </a:r>
            <a:r>
              <a:rPr lang="it-IT" dirty="0" smtClean="0"/>
              <a:t/>
            </a:r>
            <a:br>
              <a:rPr lang="it-IT" dirty="0" smtClean="0"/>
            </a:br>
            <a:r>
              <a:rPr lang="it-IT" sz="1200" b="0" i="0" kern="1200" dirty="0" smtClean="0">
                <a:solidFill>
                  <a:schemeClr val="tx1"/>
                </a:solidFill>
                <a:latin typeface="+mn-lt"/>
                <a:ea typeface="+mn-ea"/>
                <a:cs typeface="+mn-cs"/>
              </a:rPr>
              <a:t>Successivamente la magistratura tedesca ammise che fu commesso un crimine ma non </a:t>
            </a:r>
            <a:r>
              <a:rPr lang="it-IT" sz="1200" b="0" i="0" kern="1200" dirty="0" err="1" smtClean="0">
                <a:solidFill>
                  <a:schemeClr val="tx1"/>
                </a:solidFill>
                <a:latin typeface="+mn-lt"/>
                <a:ea typeface="+mn-ea"/>
                <a:cs typeface="+mn-cs"/>
              </a:rPr>
              <a:t>persegui'</a:t>
            </a:r>
            <a:r>
              <a:rPr lang="it-IT" sz="1200" b="0" i="0" kern="1200" dirty="0" smtClean="0">
                <a:solidFill>
                  <a:schemeClr val="tx1"/>
                </a:solidFill>
                <a:latin typeface="+mn-lt"/>
                <a:ea typeface="+mn-ea"/>
                <a:cs typeface="+mn-cs"/>
              </a:rPr>
              <a:t> gli indagati </a:t>
            </a:r>
            <a:r>
              <a:rPr lang="it-IT" sz="1200" b="0" i="0" kern="1200" dirty="0" err="1" smtClean="0">
                <a:solidFill>
                  <a:schemeClr val="tx1"/>
                </a:solidFill>
                <a:latin typeface="+mn-lt"/>
                <a:ea typeface="+mn-ea"/>
                <a:cs typeface="+mn-cs"/>
              </a:rPr>
              <a:t>perche'</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considero'</a:t>
            </a:r>
            <a:r>
              <a:rPr lang="it-IT" sz="1200" b="0" i="0" kern="1200" dirty="0" smtClean="0">
                <a:solidFill>
                  <a:schemeClr val="tx1"/>
                </a:solidFill>
                <a:latin typeface="+mn-lt"/>
                <a:ea typeface="+mn-ea"/>
                <a:cs typeface="+mn-cs"/>
              </a:rPr>
              <a:t> tale crimine prescritto, anche se giuridicamente omicidio e strage non hanno prescrizione. La magistratura italiana </a:t>
            </a:r>
            <a:r>
              <a:rPr lang="it-IT" sz="1200" b="0" i="0" kern="1200" dirty="0" err="1" smtClean="0">
                <a:solidFill>
                  <a:schemeClr val="tx1"/>
                </a:solidFill>
                <a:latin typeface="+mn-lt"/>
                <a:ea typeface="+mn-ea"/>
                <a:cs typeface="+mn-cs"/>
              </a:rPr>
              <a:t>tento'</a:t>
            </a:r>
            <a:r>
              <a:rPr lang="it-IT" sz="1200" b="0" i="0" kern="1200" dirty="0" smtClean="0">
                <a:solidFill>
                  <a:schemeClr val="tx1"/>
                </a:solidFill>
                <a:latin typeface="+mn-lt"/>
                <a:ea typeface="+mn-ea"/>
                <a:cs typeface="+mn-cs"/>
              </a:rPr>
              <a:t> invece dopo il 2000 di perseguire alcuni dei carnefici, uno dei quali </a:t>
            </a:r>
            <a:r>
              <a:rPr lang="it-IT" sz="1200" b="0" i="0" kern="1200" dirty="0" err="1" smtClean="0">
                <a:solidFill>
                  <a:schemeClr val="tx1"/>
                </a:solidFill>
                <a:latin typeface="+mn-lt"/>
                <a:ea typeface="+mn-ea"/>
                <a:cs typeface="+mn-cs"/>
              </a:rPr>
              <a:t>mori'</a:t>
            </a:r>
            <a:r>
              <a:rPr lang="it-IT" sz="1200" b="0" i="0" kern="1200" dirty="0" smtClean="0">
                <a:solidFill>
                  <a:schemeClr val="tx1"/>
                </a:solidFill>
                <a:latin typeface="+mn-lt"/>
                <a:ea typeface="+mn-ea"/>
                <a:cs typeface="+mn-cs"/>
              </a:rPr>
              <a:t> all'inizio del processo, </a:t>
            </a:r>
            <a:r>
              <a:rPr lang="it-IT" sz="1200" b="0" i="0" kern="1200" dirty="0" err="1" smtClean="0">
                <a:solidFill>
                  <a:schemeClr val="tx1"/>
                </a:solidFill>
                <a:latin typeface="+mn-lt"/>
                <a:ea typeface="+mn-ea"/>
                <a:cs typeface="+mn-cs"/>
              </a:rPr>
              <a:t>Muhlauser</a:t>
            </a:r>
            <a:r>
              <a:rPr lang="it-IT" sz="1200" b="0" i="0" kern="1200" dirty="0" smtClean="0">
                <a:solidFill>
                  <a:schemeClr val="tx1"/>
                </a:solidFill>
                <a:latin typeface="+mn-lt"/>
                <a:ea typeface="+mn-ea"/>
                <a:cs typeface="+mn-cs"/>
              </a:rPr>
              <a:t>, su altri due, ormai quasi novantenni, si sta tuttora indagando.  (commento pubblicato nel 2012)</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i="0" kern="1200" dirty="0" smtClean="0">
                <a:solidFill>
                  <a:schemeClr val="tx1"/>
                </a:solidFill>
                <a:latin typeface="+mn-lt"/>
                <a:ea typeface="+mn-ea"/>
                <a:cs typeface="+mn-cs"/>
              </a:rPr>
              <a:t>IMI</a:t>
            </a:r>
            <a:r>
              <a:rPr lang="it-IT" sz="1200" b="0" i="0" kern="1200" dirty="0" smtClean="0">
                <a:solidFill>
                  <a:schemeClr val="tx1"/>
                </a:solidFill>
                <a:latin typeface="+mn-lt"/>
                <a:ea typeface="+mn-ea"/>
                <a:cs typeface="+mn-cs"/>
              </a:rPr>
              <a:t> 13.04’ Dopo la firma dell’armistizio tra il governo italiano e gli angloamericani, la ritorsione dei nazisti non si fa attendere. Nei giorni immediatamente successivi all’8 settembre 1943, i tedeschi catturano quasi un milione di soldati italiani, di cui oltre seicentomila finiscono nei lager nazisti di Germania e Polonia. Classificati come internati militari italiani (IMI), anziché come prigionieri di guerra, i nostri soldati vengono invitati a più riprese a barattare la loro liberazione con l`arruolamento nelle forze armate tedesche e soprattutto in quelle della Repubblica Sociale Italiana. Il numero dei soldati che accettano tale scambio è inferiore al dieci per cento.</a:t>
            </a:r>
            <a:r>
              <a:rPr lang="it-IT" dirty="0" smtClean="0"/>
              <a:t/>
            </a:r>
            <a:br>
              <a:rPr lang="it-IT" dirty="0" smtClean="0"/>
            </a:br>
            <a:r>
              <a:rPr lang="it-IT" sz="1200" b="0" i="0" kern="1200" dirty="0" smtClean="0">
                <a:solidFill>
                  <a:schemeClr val="tx1"/>
                </a:solidFill>
                <a:latin typeface="+mn-lt"/>
                <a:ea typeface="+mn-ea"/>
                <a:cs typeface="+mn-cs"/>
              </a:rPr>
              <a:t>Servendosi di materiale d’archivio, l’unità ricostruisce i due drammatici anni di prigionia (1943-45) trascorsi nei campi di concentramento dai militari italiani che si rassegnarono alle sofferenze, morali e fisiche, inflitte dai nazisti pur di opporsi a qualsiasi collaborazione con Hitler e Mussolini.</a:t>
            </a:r>
          </a:p>
        </p:txBody>
      </p:sp>
      <p:sp>
        <p:nvSpPr>
          <p:cNvPr id="4" name="Segnaposto numero diapositiva 3"/>
          <p:cNvSpPr>
            <a:spLocks noGrp="1"/>
          </p:cNvSpPr>
          <p:nvPr>
            <p:ph type="sldNum" sz="quarter" idx="10"/>
          </p:nvPr>
        </p:nvSpPr>
        <p:spPr/>
        <p:txBody>
          <a:bodyPr/>
          <a:lstStyle/>
          <a:p>
            <a:fld id="{E8C198D7-C2D3-4C3A-AE7D-93C0256A5FE1}" type="slidenum">
              <a:rPr lang="it-IT" smtClean="0"/>
              <a:pPr/>
              <a:t>31</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i="0" kern="1200" dirty="0" smtClean="0">
                <a:solidFill>
                  <a:schemeClr val="tx1"/>
                </a:solidFill>
                <a:latin typeface="+mn-lt"/>
                <a:ea typeface="+mn-ea"/>
                <a:cs typeface="+mn-cs"/>
              </a:rPr>
              <a:t>Resistenza_35’</a:t>
            </a:r>
            <a:r>
              <a:rPr lang="it-IT" sz="1200" b="0" i="0" kern="1200" dirty="0" smtClean="0">
                <a:solidFill>
                  <a:schemeClr val="tx1"/>
                </a:solidFill>
                <a:latin typeface="+mn-lt"/>
                <a:ea typeface="+mn-ea"/>
                <a:cs typeface="+mn-cs"/>
              </a:rPr>
              <a:t>   34.28’ gli alleati, la resistenza, la liberazione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i="0" kern="1200" dirty="0" smtClean="0">
                <a:solidFill>
                  <a:schemeClr val="tx1"/>
                </a:solidFill>
                <a:latin typeface="+mn-lt"/>
                <a:ea typeface="+mn-ea"/>
                <a:cs typeface="+mn-cs"/>
              </a:rPr>
              <a:t>Resistenza_10’   </a:t>
            </a:r>
            <a:r>
              <a:rPr lang="it-IT" sz="1200" b="0" i="0" kern="1200" dirty="0" smtClean="0">
                <a:solidFill>
                  <a:schemeClr val="tx1"/>
                </a:solidFill>
                <a:latin typeface="+mn-lt"/>
                <a:ea typeface="+mn-ea"/>
                <a:cs typeface="+mn-cs"/>
              </a:rPr>
              <a:t>9.43’ resistenza, spazio al</a:t>
            </a:r>
            <a:r>
              <a:rPr lang="it-IT" sz="1200" b="0" i="0" kern="1200" baseline="0" dirty="0" smtClean="0">
                <a:solidFill>
                  <a:schemeClr val="tx1"/>
                </a:solidFill>
                <a:latin typeface="+mn-lt"/>
                <a:ea typeface="+mn-ea"/>
                <a:cs typeface="+mn-cs"/>
              </a:rPr>
              <a:t> contributo delle donne</a:t>
            </a:r>
            <a:endParaRPr lang="it-IT" sz="1200" b="0" i="0" kern="1200" dirty="0" smtClean="0">
              <a:solidFill>
                <a:schemeClr val="tx1"/>
              </a:solidFill>
              <a:latin typeface="+mn-lt"/>
              <a:ea typeface="+mn-ea"/>
              <a:cs typeface="+mn-cs"/>
            </a:endParaRPr>
          </a:p>
          <a:p>
            <a:r>
              <a:rPr lang="it-IT" b="1" dirty="0" smtClean="0"/>
              <a:t>Fossati </a:t>
            </a:r>
            <a:r>
              <a:rPr lang="it-IT" b="0" dirty="0" smtClean="0"/>
              <a:t>3.15’</a:t>
            </a:r>
            <a:r>
              <a:rPr lang="it-IT" b="1" dirty="0" smtClean="0"/>
              <a:t> </a:t>
            </a:r>
            <a:r>
              <a:rPr lang="it-IT" dirty="0" smtClean="0"/>
              <a:t>Il</a:t>
            </a:r>
            <a:r>
              <a:rPr lang="it-IT" baseline="0" dirty="0" smtClean="0"/>
              <a:t> p</a:t>
            </a:r>
            <a:r>
              <a:rPr lang="it-IT" dirty="0" smtClean="0"/>
              <a:t>assaggio dei partigiani canzone di Ivan Fossati con spezzone</a:t>
            </a:r>
            <a:r>
              <a:rPr lang="it-IT" baseline="0" dirty="0" smtClean="0"/>
              <a:t> </a:t>
            </a:r>
            <a:r>
              <a:rPr lang="it-IT" dirty="0" smtClean="0"/>
              <a:t>film su azione partigiana</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32</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ts val="0"/>
              </a:spcBef>
              <a:spcAft>
                <a:spcPts val="0"/>
              </a:spcAft>
              <a:buClrTx/>
              <a:buSzTx/>
              <a:buFontTx/>
              <a:buNone/>
              <a:tabLst/>
              <a:defRPr/>
            </a:pPr>
            <a:r>
              <a:rPr lang="it-IT" sz="1200" b="0" i="1" kern="1200" dirty="0" smtClean="0">
                <a:solidFill>
                  <a:schemeClr val="tx1"/>
                </a:solidFill>
                <a:latin typeface="+mn-lt"/>
                <a:ea typeface="+mn-ea"/>
                <a:cs typeface="+mn-cs"/>
              </a:rPr>
              <a:t>Villa Triste</a:t>
            </a:r>
            <a:r>
              <a:rPr lang="it-IT" sz="1200" b="0" i="0" kern="1200" dirty="0" smtClean="0">
                <a:solidFill>
                  <a:schemeClr val="tx1"/>
                </a:solidFill>
                <a:latin typeface="+mn-lt"/>
                <a:ea typeface="+mn-ea"/>
                <a:cs typeface="+mn-cs"/>
              </a:rPr>
              <a:t> è il nome popolare di vari luoghi di tortura aperti dai </a:t>
            </a:r>
            <a:r>
              <a:rPr lang="it-IT" sz="1200" b="0" i="0" u="none" strike="noStrike" kern="1200" dirty="0" smtClean="0">
                <a:solidFill>
                  <a:schemeClr val="tx1"/>
                </a:solidFill>
                <a:latin typeface="+mn-lt"/>
                <a:ea typeface="+mn-ea"/>
                <a:cs typeface="+mn-cs"/>
                <a:hlinkClick r:id="rId3" tooltip="Nazifascismo"/>
              </a:rPr>
              <a:t>nazifascisti</a:t>
            </a:r>
            <a:r>
              <a:rPr lang="it-IT" sz="1200" b="0" i="0" kern="1200" dirty="0" smtClean="0">
                <a:solidFill>
                  <a:schemeClr val="tx1"/>
                </a:solidFill>
                <a:latin typeface="+mn-lt"/>
                <a:ea typeface="+mn-ea"/>
                <a:cs typeface="+mn-cs"/>
              </a:rPr>
              <a:t> durante gli ultimi anni della </a:t>
            </a:r>
            <a:r>
              <a:rPr lang="it-IT" sz="1200" b="0" i="0" u="none" strike="noStrike" kern="1200" dirty="0" smtClean="0">
                <a:solidFill>
                  <a:schemeClr val="tx1"/>
                </a:solidFill>
                <a:latin typeface="+mn-lt"/>
                <a:ea typeface="+mn-ea"/>
                <a:cs typeface="+mn-cs"/>
                <a:hlinkClick r:id="rId4" tooltip="Seconda guerra mondiale"/>
              </a:rPr>
              <a:t>seconda guerra mondiale</a:t>
            </a:r>
            <a:r>
              <a:rPr lang="it-IT" sz="1200" b="0" i="0" kern="1200" dirty="0" smtClean="0">
                <a:solidFill>
                  <a:schemeClr val="tx1"/>
                </a:solidFill>
                <a:latin typeface="+mn-lt"/>
                <a:ea typeface="+mn-ea"/>
                <a:cs typeface="+mn-cs"/>
              </a:rPr>
              <a:t>. Fra essi ricordiamo quelli di </a:t>
            </a:r>
            <a:r>
              <a:rPr lang="it-IT" sz="1200" b="0" i="0" u="none" strike="noStrike" kern="1200" dirty="0" smtClean="0">
                <a:solidFill>
                  <a:schemeClr val="tx1"/>
                </a:solidFill>
                <a:latin typeface="+mn-lt"/>
                <a:ea typeface="+mn-ea"/>
                <a:cs typeface="+mn-cs"/>
                <a:hlinkClick r:id="rId5" tooltip="Trieste"/>
              </a:rPr>
              <a:t>Trieste</a:t>
            </a:r>
            <a:r>
              <a:rPr lang="it-IT" sz="1200" b="0" i="0" kern="1200" dirty="0" smtClean="0">
                <a:solidFill>
                  <a:schemeClr val="tx1"/>
                </a:solidFill>
                <a:latin typeface="+mn-lt"/>
                <a:ea typeface="+mn-ea"/>
                <a:cs typeface="+mn-cs"/>
              </a:rPr>
              <a:t>, </a:t>
            </a:r>
            <a:r>
              <a:rPr lang="it-IT" sz="1200" b="0" i="0" u="none" strike="noStrike" kern="1200" dirty="0" smtClean="0">
                <a:solidFill>
                  <a:schemeClr val="tx1"/>
                </a:solidFill>
                <a:latin typeface="+mn-lt"/>
                <a:ea typeface="+mn-ea"/>
                <a:cs typeface="+mn-cs"/>
                <a:hlinkClick r:id="rId6" tooltip="Roma"/>
              </a:rPr>
              <a:t>Roma</a:t>
            </a:r>
            <a:r>
              <a:rPr lang="it-IT" sz="1200" b="0" i="0" kern="1200" dirty="0" smtClean="0">
                <a:solidFill>
                  <a:schemeClr val="tx1"/>
                </a:solidFill>
                <a:latin typeface="+mn-lt"/>
                <a:ea typeface="+mn-ea"/>
                <a:cs typeface="+mn-cs"/>
              </a:rPr>
              <a:t>, </a:t>
            </a:r>
            <a:r>
              <a:rPr lang="it-IT" sz="1200" b="0" i="0" u="none" strike="noStrike" kern="1200" dirty="0" smtClean="0">
                <a:solidFill>
                  <a:schemeClr val="tx1"/>
                </a:solidFill>
                <a:latin typeface="+mn-lt"/>
                <a:ea typeface="+mn-ea"/>
                <a:cs typeface="+mn-cs"/>
                <a:hlinkClick r:id="rId7" tooltip="Firenze"/>
              </a:rPr>
              <a:t>Firenze</a:t>
            </a:r>
            <a:r>
              <a:rPr lang="it-IT" sz="1200" b="0" i="0" kern="1200" dirty="0" smtClean="0">
                <a:solidFill>
                  <a:schemeClr val="tx1"/>
                </a:solidFill>
                <a:latin typeface="+mn-lt"/>
                <a:ea typeface="+mn-ea"/>
                <a:cs typeface="+mn-cs"/>
              </a:rPr>
              <a:t>, </a:t>
            </a:r>
            <a:r>
              <a:rPr lang="it-IT" sz="1200" b="0" i="0" u="none" strike="noStrike" kern="1200" dirty="0" smtClean="0">
                <a:solidFill>
                  <a:schemeClr val="tx1"/>
                </a:solidFill>
                <a:latin typeface="+mn-lt"/>
                <a:ea typeface="+mn-ea"/>
                <a:cs typeface="+mn-cs"/>
                <a:hlinkClick r:id="rId8" tooltip="Brescia"/>
              </a:rPr>
              <a:t>Brescia</a:t>
            </a:r>
            <a:r>
              <a:rPr lang="it-IT" sz="1200" b="0" i="0" kern="1200" dirty="0" smtClean="0">
                <a:solidFill>
                  <a:schemeClr val="tx1"/>
                </a:solidFill>
                <a:latin typeface="+mn-lt"/>
                <a:ea typeface="+mn-ea"/>
                <a:cs typeface="+mn-cs"/>
              </a:rPr>
              <a:t>, </a:t>
            </a:r>
            <a:r>
              <a:rPr lang="it-IT" sz="1200" b="0" i="0" u="none" strike="noStrike" kern="1200" dirty="0" smtClean="0">
                <a:solidFill>
                  <a:schemeClr val="tx1"/>
                </a:solidFill>
                <a:latin typeface="+mn-lt"/>
                <a:ea typeface="+mn-ea"/>
                <a:cs typeface="+mn-cs"/>
                <a:hlinkClick r:id="rId9" tooltip="Biella"/>
              </a:rPr>
              <a:t>Biella</a:t>
            </a:r>
            <a:r>
              <a:rPr lang="it-IT" sz="1200" b="0" i="0" kern="1200" dirty="0" smtClean="0">
                <a:solidFill>
                  <a:schemeClr val="tx1"/>
                </a:solidFill>
                <a:latin typeface="+mn-lt"/>
                <a:ea typeface="+mn-ea"/>
                <a:cs typeface="+mn-cs"/>
              </a:rPr>
              <a:t>, </a:t>
            </a:r>
            <a:r>
              <a:rPr lang="it-IT" sz="1200" b="0" i="0" u="none" strike="noStrike" kern="1200" dirty="0" smtClean="0">
                <a:solidFill>
                  <a:schemeClr val="tx1"/>
                </a:solidFill>
                <a:latin typeface="+mn-lt"/>
                <a:ea typeface="+mn-ea"/>
                <a:cs typeface="+mn-cs"/>
                <a:hlinkClick r:id="rId10" tooltip="Milano"/>
              </a:rPr>
              <a:t>Milano</a:t>
            </a:r>
            <a:r>
              <a:rPr lang="it-IT" sz="1200" b="0" i="0" kern="1200" dirty="0" smtClean="0">
                <a:solidFill>
                  <a:schemeClr val="tx1"/>
                </a:solidFill>
                <a:latin typeface="+mn-lt"/>
                <a:ea typeface="+mn-ea"/>
                <a:cs typeface="+mn-cs"/>
              </a:rPr>
              <a:t> e </a:t>
            </a:r>
            <a:r>
              <a:rPr lang="it-IT" sz="1200" b="0" i="0" u="none" strike="noStrike" kern="1200" dirty="0" smtClean="0">
                <a:solidFill>
                  <a:schemeClr val="tx1"/>
                </a:solidFill>
                <a:latin typeface="+mn-lt"/>
                <a:ea typeface="+mn-ea"/>
                <a:cs typeface="+mn-cs"/>
                <a:hlinkClick r:id="rId11" tooltip="Genova"/>
              </a:rPr>
              <a:t>Genova</a:t>
            </a:r>
            <a:r>
              <a:rPr lang="it-IT" sz="1200" b="0" i="0" kern="1200" dirty="0" smtClean="0">
                <a:solidFill>
                  <a:schemeClr val="tx1"/>
                </a:solidFill>
                <a:latin typeface="+mn-lt"/>
                <a:ea typeface="+mn-ea"/>
                <a:cs typeface="+mn-cs"/>
              </a:rPr>
              <a:t>.</a:t>
            </a:r>
          </a:p>
          <a:p>
            <a:r>
              <a:rPr lang="it-IT" sz="1200" kern="1200" dirty="0" smtClean="0">
                <a:solidFill>
                  <a:schemeClr val="tx1"/>
                </a:solidFill>
                <a:latin typeface="+mn-lt"/>
                <a:ea typeface="+mn-ea"/>
                <a:cs typeface="+mn-cs"/>
              </a:rPr>
              <a:t>Il 17 settembre 1943 si costituì a Firenze la 92° legione della Milizia Volontaria Sicurezza Nazionale. La 92° legione aveva al suo interno un autonomo "Ufficio politico investigativo", comandato da Mario Carità. La"Banda Carità" era composta da individui per i quali l'adesione alla Repubblica Sociale Italiana garantiva una tacita amnistia: rapinatori, evasi, autori di reati gravi.</a:t>
            </a:r>
            <a:endParaRPr lang="it-IT" dirty="0" smtClean="0"/>
          </a:p>
          <a:p>
            <a:r>
              <a:rPr lang="it-IT" sz="1200" kern="1200" dirty="0" smtClean="0">
                <a:solidFill>
                  <a:schemeClr val="tx1"/>
                </a:solidFill>
                <a:latin typeface="+mn-lt"/>
                <a:ea typeface="+mn-ea"/>
                <a:cs typeface="+mn-cs"/>
              </a:rPr>
              <a:t>Nel tempo la Banda cambiò sede più volte e aumentò l'organico fino a quando, forte di quasi 200 uomini, non trovò una sede centrale definitiva in via Bolognese.</a:t>
            </a:r>
            <a:endParaRPr lang="it-IT" dirty="0" smtClean="0"/>
          </a:p>
          <a:p>
            <a:r>
              <a:rPr lang="it-IT" sz="1200" kern="1200" dirty="0" smtClean="0">
                <a:solidFill>
                  <a:schemeClr val="tx1"/>
                </a:solidFill>
                <a:latin typeface="+mn-lt"/>
                <a:ea typeface="+mn-ea"/>
                <a:cs typeface="+mn-cs"/>
              </a:rPr>
              <a:t>Il palazzo situato in via Bolognese al numero 67 era stato requisito dall'esercito tedesco per farne la sede della polizia politica, gli scantinati e parte dei piani più bassi furono affidati agli uomini di Carità  (Reparto Servizi Speciali). Quel palazzo in via Bolognese divenne così "Villa Triste".</a:t>
            </a:r>
            <a:endParaRPr lang="it-IT" dirty="0" smtClean="0"/>
          </a:p>
          <a:p>
            <a:r>
              <a:rPr lang="it-IT" sz="1200" kern="1200" dirty="0" smtClean="0">
                <a:solidFill>
                  <a:schemeClr val="tx1"/>
                </a:solidFill>
                <a:latin typeface="+mn-lt"/>
                <a:ea typeface="+mn-ea"/>
                <a:cs typeface="+mn-cs"/>
              </a:rPr>
              <a:t>Mario Carità era il comandante indiscusso del RSS, ma spiccavano nello stato maggiore personaggi come Pietro Koch, che sarà in seguito, in Italia settentrionale, "degno" continuatore dei metodi appresi a Villa Triste. L'organizzazione gerarchica terminava con le squadre: la "squadra degli assassini", la "squadra della </a:t>
            </a:r>
            <a:r>
              <a:rPr lang="it-IT" sz="1200" kern="1200" dirty="0" err="1" smtClean="0">
                <a:solidFill>
                  <a:schemeClr val="tx1"/>
                </a:solidFill>
                <a:latin typeface="+mn-lt"/>
                <a:ea typeface="+mn-ea"/>
                <a:cs typeface="+mn-cs"/>
              </a:rPr>
              <a:t>labbrata</a:t>
            </a:r>
            <a:r>
              <a:rPr lang="it-IT" sz="1200" kern="1200" dirty="0" smtClean="0">
                <a:solidFill>
                  <a:schemeClr val="tx1"/>
                </a:solidFill>
                <a:latin typeface="+mn-lt"/>
                <a:ea typeface="+mn-ea"/>
                <a:cs typeface="+mn-cs"/>
              </a:rPr>
              <a:t>" e i "quattro santi". Pare che tra i partecipanti alle torture ci fosse anche un frate benedettino, Alfredo Epaminonda Troia, che suonava canzonette al pianoforte durante le torture. Con l'avvicinamento degli alleati Carità lasciò il comando al suo braccio destro Giuseppe </a:t>
            </a:r>
            <a:r>
              <a:rPr lang="it-IT" sz="1200" kern="1200" dirty="0" err="1" smtClean="0">
                <a:solidFill>
                  <a:schemeClr val="tx1"/>
                </a:solidFill>
                <a:latin typeface="+mn-lt"/>
                <a:ea typeface="+mn-ea"/>
                <a:cs typeface="+mn-cs"/>
              </a:rPr>
              <a:t>Bernasconi</a:t>
            </a:r>
            <a:r>
              <a:rPr lang="it-IT" sz="1200" kern="1200" dirty="0" smtClean="0">
                <a:solidFill>
                  <a:schemeClr val="tx1"/>
                </a:solidFill>
                <a:latin typeface="+mn-lt"/>
                <a:ea typeface="+mn-ea"/>
                <a:cs typeface="+mn-cs"/>
              </a:rPr>
              <a:t>.</a:t>
            </a:r>
            <a:endParaRPr lang="it-IT" dirty="0" smtClean="0"/>
          </a:p>
          <a:p>
            <a:r>
              <a:rPr lang="it-IT" sz="1200" kern="1200" dirty="0" smtClean="0">
                <a:solidFill>
                  <a:schemeClr val="tx1"/>
                </a:solidFill>
                <a:latin typeface="+mn-lt"/>
                <a:ea typeface="+mn-ea"/>
                <a:cs typeface="+mn-cs"/>
              </a:rPr>
              <a:t>La villa cessò di essere luogo di torture solo con la liberazione della città.</a:t>
            </a:r>
            <a:endParaRPr lang="it-IT" dirty="0" smtClean="0"/>
          </a:p>
          <a:p>
            <a:r>
              <a:rPr lang="it-IT" sz="1200" kern="1200" dirty="0" smtClean="0">
                <a:solidFill>
                  <a:schemeClr val="tx1"/>
                </a:solidFill>
                <a:latin typeface="+mn-lt"/>
                <a:ea typeface="+mn-ea"/>
                <a:cs typeface="+mn-cs"/>
              </a:rPr>
              <a:t>A Villa Triste passò Bruno </a:t>
            </a:r>
            <a:r>
              <a:rPr lang="it-IT" sz="1200" kern="1200" dirty="0" err="1" smtClean="0">
                <a:solidFill>
                  <a:schemeClr val="tx1"/>
                </a:solidFill>
                <a:latin typeface="+mn-lt"/>
                <a:ea typeface="+mn-ea"/>
                <a:cs typeface="+mn-cs"/>
              </a:rPr>
              <a:t>Fanciullacci</a:t>
            </a:r>
            <a:r>
              <a:rPr lang="it-IT" sz="1200" kern="1200" dirty="0" smtClean="0">
                <a:solidFill>
                  <a:schemeClr val="tx1"/>
                </a:solidFill>
                <a:latin typeface="+mn-lt"/>
                <a:ea typeface="+mn-ea"/>
                <a:cs typeface="+mn-cs"/>
              </a:rPr>
              <a:t>, che venne seviziato nei modi più barbari, quasi evirato con pugnalate al basso ventre e martoriato con un anello metallico da cui sporgeva una punta anch'essa di metallo, i pugni tirati con quello colpivano le ossa come scalpelli. </a:t>
            </a:r>
            <a:r>
              <a:rPr lang="it-IT" sz="1200" kern="1200" dirty="0" err="1" smtClean="0">
                <a:solidFill>
                  <a:schemeClr val="tx1"/>
                </a:solidFill>
                <a:latin typeface="+mn-lt"/>
                <a:ea typeface="+mn-ea"/>
                <a:cs typeface="+mn-cs"/>
              </a:rPr>
              <a:t>Fanciullacci</a:t>
            </a:r>
            <a:r>
              <a:rPr lang="it-IT" sz="1200" kern="1200" dirty="0" smtClean="0">
                <a:solidFill>
                  <a:schemeClr val="tx1"/>
                </a:solidFill>
                <a:latin typeface="+mn-lt"/>
                <a:ea typeface="+mn-ea"/>
                <a:cs typeface="+mn-cs"/>
              </a:rPr>
              <a:t> riuscì a resistere e non parlò. Fuggito ai suoi aguzzini e </a:t>
            </a:r>
            <a:r>
              <a:rPr lang="it-IT" sz="1200" kern="1200" dirty="0" err="1" smtClean="0">
                <a:solidFill>
                  <a:schemeClr val="tx1"/>
                </a:solidFill>
                <a:latin typeface="+mn-lt"/>
                <a:ea typeface="+mn-ea"/>
                <a:cs typeface="+mn-cs"/>
              </a:rPr>
              <a:t>riarrestato</a:t>
            </a:r>
            <a:r>
              <a:rPr lang="it-IT" sz="1200" kern="1200" dirty="0" smtClean="0">
                <a:solidFill>
                  <a:schemeClr val="tx1"/>
                </a:solidFill>
                <a:latin typeface="+mn-lt"/>
                <a:ea typeface="+mn-ea"/>
                <a:cs typeface="+mn-cs"/>
              </a:rPr>
              <a:t>, sapendo a cosa andava incontro si gettò dal secondo piano di Villa Triste;  conscio di non poter reggere ad un nuovo interrogatorio, preferì la morte al tradimento.</a:t>
            </a:r>
            <a:endParaRPr lang="it-IT" dirty="0" smtClean="0"/>
          </a:p>
          <a:p>
            <a:r>
              <a:rPr lang="it-IT" sz="1200" kern="1200" dirty="0" smtClean="0">
                <a:solidFill>
                  <a:schemeClr val="tx1"/>
                </a:solidFill>
                <a:latin typeface="+mn-lt"/>
                <a:ea typeface="+mn-ea"/>
                <a:cs typeface="+mn-cs"/>
              </a:rPr>
              <a:t>Nel 2003 il Comune di Firenze ha intitolato lo slargo su cui si affaccia Villa Triste a </a:t>
            </a:r>
            <a:r>
              <a:rPr lang="it-IT" sz="1200" kern="1200" dirty="0" err="1" smtClean="0">
                <a:solidFill>
                  <a:schemeClr val="tx1"/>
                </a:solidFill>
                <a:latin typeface="+mn-lt"/>
                <a:ea typeface="+mn-ea"/>
                <a:cs typeface="+mn-cs"/>
              </a:rPr>
              <a:t>Fanciullacci</a:t>
            </a:r>
            <a:r>
              <a:rPr lang="it-IT" sz="1200" kern="1200" dirty="0" smtClean="0">
                <a:solidFill>
                  <a:schemeClr val="tx1"/>
                </a:solidFill>
                <a:latin typeface="+mn-lt"/>
                <a:ea typeface="+mn-ea"/>
                <a:cs typeface="+mn-cs"/>
              </a:rPr>
              <a:t>, medaglia d'oro al valor militare alla memoria.</a:t>
            </a:r>
            <a:endParaRPr lang="it-IT" dirty="0" smtClean="0"/>
          </a:p>
          <a:p>
            <a:r>
              <a:rPr lang="it-IT" sz="1200" kern="1200" dirty="0" smtClean="0">
                <a:solidFill>
                  <a:schemeClr val="tx1"/>
                </a:solidFill>
                <a:latin typeface="+mn-lt"/>
                <a:ea typeface="+mn-ea"/>
                <a:cs typeface="+mn-cs"/>
              </a:rPr>
              <a:t>Anche l'azionista Anna Maria </a:t>
            </a:r>
            <a:r>
              <a:rPr lang="it-IT" sz="1200" kern="1200" dirty="0" err="1" smtClean="0">
                <a:solidFill>
                  <a:schemeClr val="tx1"/>
                </a:solidFill>
                <a:latin typeface="+mn-lt"/>
                <a:ea typeface="+mn-ea"/>
                <a:cs typeface="+mn-cs"/>
              </a:rPr>
              <a:t>Enriques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Agnoletti</a:t>
            </a:r>
            <a:r>
              <a:rPr lang="it-IT" sz="1200" kern="1200" dirty="0" smtClean="0">
                <a:solidFill>
                  <a:schemeClr val="tx1"/>
                </a:solidFill>
                <a:latin typeface="+mn-lt"/>
                <a:ea typeface="+mn-ea"/>
                <a:cs typeface="+mn-cs"/>
              </a:rPr>
              <a:t> fu ospite di Villa Triste, torturata fino ai limiti della follia, obbligata a stare in piedi senza poter dormire per sette giorni, prima di venir fucilata insieme ai patrioti di Radio CORA nei boschi di Cercina.</a:t>
            </a:r>
            <a:endParaRPr lang="it-IT" dirty="0" smtClean="0"/>
          </a:p>
          <a:p>
            <a:r>
              <a:rPr lang="it-IT" sz="1200" kern="1200" dirty="0" smtClean="0">
                <a:solidFill>
                  <a:schemeClr val="tx1"/>
                </a:solidFill>
                <a:latin typeface="+mn-lt"/>
                <a:ea typeface="+mn-ea"/>
                <a:cs typeface="+mn-cs"/>
              </a:rPr>
              <a:t>I componenti della Banda Carità, processati a Lucca nei primi anni '50, vennero condannati all'ergastolo, poi le pene massime furono ridotte a 30 anni di reclusione e a molti imputati saranno concesse incredibili attenuanti. Infine, per l'azione dell'amnistia del 1953, pochi di loro faranno più di qualche mese di galera.</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i="0" kern="1200" dirty="0" err="1" smtClean="0">
                <a:solidFill>
                  <a:schemeClr val="tx1"/>
                </a:solidFill>
                <a:latin typeface="+mn-lt"/>
                <a:ea typeface="+mn-ea"/>
                <a:cs typeface="+mn-cs"/>
              </a:rPr>
              <a:t>Banda_carità</a:t>
            </a:r>
            <a:r>
              <a:rPr lang="it-IT" sz="1200" b="1" i="0" kern="120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4.38’ testimonianze di partigiani torturati a Padova dalla banda carità</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i="0" kern="1200" dirty="0" smtClean="0">
                <a:solidFill>
                  <a:schemeClr val="tx1"/>
                </a:solidFill>
                <a:latin typeface="+mn-lt"/>
                <a:ea typeface="+mn-ea"/>
                <a:cs typeface="+mn-cs"/>
              </a:rPr>
              <a:t>Koch</a:t>
            </a:r>
            <a:r>
              <a:rPr lang="it-IT" sz="1200" b="0" i="0" kern="1200" dirty="0" smtClean="0">
                <a:solidFill>
                  <a:schemeClr val="tx1"/>
                </a:solidFill>
                <a:latin typeface="+mn-lt"/>
                <a:ea typeface="+mn-ea"/>
                <a:cs typeface="+mn-cs"/>
              </a:rPr>
              <a:t> 0.52’ Muore fucilato a Roma, presso il Forte </a:t>
            </a:r>
            <a:r>
              <a:rPr lang="it-IT" sz="1200" b="0" i="0" kern="1200" dirty="0" err="1" smtClean="0">
                <a:solidFill>
                  <a:schemeClr val="tx1"/>
                </a:solidFill>
                <a:latin typeface="+mn-lt"/>
                <a:ea typeface="+mn-ea"/>
                <a:cs typeface="+mn-cs"/>
              </a:rPr>
              <a:t>Bravetta</a:t>
            </a:r>
            <a:r>
              <a:rPr lang="it-IT" sz="1200" b="0" i="0" kern="1200" dirty="0" smtClean="0">
                <a:solidFill>
                  <a:schemeClr val="tx1"/>
                </a:solidFill>
                <a:latin typeface="+mn-lt"/>
                <a:ea typeface="+mn-ea"/>
                <a:cs typeface="+mn-cs"/>
              </a:rPr>
              <a:t>, Pietro Koch, capo di un reparto speciale della polizia fascista, diventato famoso per i suoi spietati metodi di tortura e di interrogatori. Quando Roma viene liberata dagli Alleati nel giugno del 1944, la banda Koch si sposta a Milano. Il suo strapotere, tuttavia, finisce per disturbare anche i dirigenti fascisti della Repubblica Sociale. Il 17 dicembre 1944, Koch viene arrestato e rinchiuso al carcere di San Vittore. Durante l’insurrezione di Milano del 25 aprile, Koch evade e fugge a Firenze, ma l’1 giugno, viene arrestato con la sua compagna Tamara Cerri, processato e condannato a morte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i="0" kern="1200" dirty="0" err="1" smtClean="0">
                <a:solidFill>
                  <a:schemeClr val="tx1"/>
                </a:solidFill>
                <a:latin typeface="+mn-lt"/>
                <a:ea typeface="+mn-ea"/>
                <a:cs typeface="+mn-cs"/>
              </a:rPr>
              <a:t>Canzone_koch</a:t>
            </a:r>
            <a:r>
              <a:rPr lang="it-IT" sz="1200" b="0" i="0" kern="1200" dirty="0" smtClean="0">
                <a:solidFill>
                  <a:schemeClr val="tx1"/>
                </a:solidFill>
                <a:latin typeface="+mn-lt"/>
                <a:ea typeface="+mn-ea"/>
                <a:cs typeface="+mn-cs"/>
              </a:rPr>
              <a:t> 3.11’ Piccola Bottega </a:t>
            </a:r>
            <a:r>
              <a:rPr lang="it-IT" sz="1200" b="0" i="0" kern="1200" dirty="0" err="1" smtClean="0">
                <a:solidFill>
                  <a:schemeClr val="tx1"/>
                </a:solidFill>
                <a:latin typeface="+mn-lt"/>
                <a:ea typeface="+mn-ea"/>
                <a:cs typeface="+mn-cs"/>
              </a:rPr>
              <a:t>Baltazar</a:t>
            </a:r>
            <a:r>
              <a:rPr lang="it-IT" sz="1200" b="0" i="0" kern="1200" dirty="0" smtClean="0">
                <a:solidFill>
                  <a:schemeClr val="tx1"/>
                </a:solidFill>
                <a:latin typeface="+mn-lt"/>
                <a:ea typeface="+mn-ea"/>
                <a:cs typeface="+mn-cs"/>
              </a:rPr>
              <a:t> - Il grammofono della Banda Carità. Dedicata alle partigiane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0" kern="1200" dirty="0" smtClean="0">
              <a:solidFill>
                <a:schemeClr val="tx1"/>
              </a:solidFill>
              <a:latin typeface="+mn-lt"/>
              <a:ea typeface="+mn-ea"/>
              <a:cs typeface="+mn-cs"/>
            </a:endParaRPr>
          </a:p>
          <a:p>
            <a:endParaRPr lang="it-IT" dirty="0" smtClean="0"/>
          </a:p>
          <a:p>
            <a:r>
              <a:rPr lang="it-IT" sz="1200" b="0" i="0" kern="1200" dirty="0" smtClean="0">
                <a:solidFill>
                  <a:schemeClr val="tx1"/>
                </a:solidFill>
                <a:latin typeface="+mn-lt"/>
                <a:ea typeface="+mn-ea"/>
                <a:cs typeface="+mn-cs"/>
              </a:rPr>
              <a:t/>
            </a:r>
            <a:br>
              <a:rPr lang="it-IT" sz="1200" b="0" i="0" kern="1200" dirty="0" smtClean="0">
                <a:solidFill>
                  <a:schemeClr val="tx1"/>
                </a:solidFill>
                <a:latin typeface="+mn-lt"/>
                <a:ea typeface="+mn-ea"/>
                <a:cs typeface="+mn-cs"/>
              </a:rPr>
            </a:br>
            <a:endParaRPr lang="it-IT" sz="1200" b="0" i="0" kern="1200" dirty="0" smtClean="0">
              <a:solidFill>
                <a:schemeClr val="tx1"/>
              </a:solidFill>
              <a:latin typeface="+mn-lt"/>
              <a:ea typeface="+mn-ea"/>
              <a:cs typeface="+mn-cs"/>
            </a:endParaRPr>
          </a:p>
          <a:p>
            <a:pPr fontAlgn="base"/>
            <a:endParaRPr lang="it-IT"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0" i="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33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err="1" smtClean="0"/>
              <a:t>Matteotti_biografia</a:t>
            </a:r>
            <a:r>
              <a:rPr lang="it-IT" dirty="0" smtClean="0"/>
              <a:t> 5’ con immagini originali e da film</a:t>
            </a:r>
          </a:p>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Il delitto Matteotti</a:t>
            </a:r>
            <a:r>
              <a:rPr lang="it-IT" b="1" baseline="0" dirty="0" smtClean="0"/>
              <a:t> </a:t>
            </a:r>
            <a:r>
              <a:rPr lang="it-IT" dirty="0" smtClean="0"/>
              <a:t>Film</a:t>
            </a:r>
            <a:r>
              <a:rPr lang="it-IT" baseline="0" dirty="0" smtClean="0"/>
              <a:t> completo (</a:t>
            </a:r>
            <a:r>
              <a:rPr lang="it-IT" dirty="0" smtClean="0"/>
              <a:t>122’) </a:t>
            </a:r>
            <a:r>
              <a:rPr lang="it-IT" sz="1200" b="0" i="0" kern="1200" dirty="0" smtClean="0">
                <a:solidFill>
                  <a:schemeClr val="tx1"/>
                </a:solidFill>
                <a:latin typeface="+mn-lt"/>
                <a:ea typeface="+mn-ea"/>
                <a:cs typeface="+mn-cs"/>
              </a:rPr>
              <a:t>di </a:t>
            </a:r>
            <a:r>
              <a:rPr lang="it-IT" sz="1200" b="0" i="0" kern="1200" dirty="0" err="1" smtClean="0">
                <a:solidFill>
                  <a:schemeClr val="tx1"/>
                </a:solidFill>
                <a:latin typeface="+mn-lt"/>
                <a:ea typeface="+mn-ea"/>
                <a:cs typeface="+mn-cs"/>
              </a:rPr>
              <a:t>Florestano</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Vancini</a:t>
            </a:r>
            <a:r>
              <a:rPr lang="it-IT" sz="1200" b="0" i="0" kern="1200" dirty="0" smtClean="0">
                <a:solidFill>
                  <a:schemeClr val="tx1"/>
                </a:solidFill>
                <a:latin typeface="+mn-lt"/>
                <a:ea typeface="+mn-ea"/>
                <a:cs typeface="+mn-cs"/>
              </a:rPr>
              <a:t>. Con Mario </a:t>
            </a:r>
            <a:r>
              <a:rPr lang="it-IT" sz="1200" b="0" i="0" kern="1200" dirty="0" err="1" smtClean="0">
                <a:solidFill>
                  <a:schemeClr val="tx1"/>
                </a:solidFill>
                <a:latin typeface="+mn-lt"/>
                <a:ea typeface="+mn-ea"/>
                <a:cs typeface="+mn-cs"/>
              </a:rPr>
              <a:t>Adorf</a:t>
            </a:r>
            <a:r>
              <a:rPr lang="it-IT" sz="1200" b="0" i="0" kern="1200" dirty="0" smtClean="0">
                <a:solidFill>
                  <a:schemeClr val="tx1"/>
                </a:solidFill>
                <a:latin typeface="+mn-lt"/>
                <a:ea typeface="+mn-ea"/>
                <a:cs typeface="+mn-cs"/>
              </a:rPr>
              <a:t>, Vittorio De Sica, Riccardo </a:t>
            </a:r>
            <a:r>
              <a:rPr lang="it-IT" sz="1200" b="0" i="0" kern="1200" dirty="0" err="1" smtClean="0">
                <a:solidFill>
                  <a:schemeClr val="tx1"/>
                </a:solidFill>
                <a:latin typeface="+mn-lt"/>
                <a:ea typeface="+mn-ea"/>
                <a:cs typeface="+mn-cs"/>
              </a:rPr>
              <a:t>Cucciolla</a:t>
            </a:r>
            <a:r>
              <a:rPr lang="it-IT" sz="1200" b="0" i="0" kern="1200" dirty="0" smtClean="0">
                <a:solidFill>
                  <a:schemeClr val="tx1"/>
                </a:solidFill>
                <a:latin typeface="+mn-lt"/>
                <a:ea typeface="+mn-ea"/>
                <a:cs typeface="+mn-cs"/>
              </a:rPr>
              <a:t>, Franco Nero. 1973</a:t>
            </a:r>
            <a:endParaRPr lang="it-IT" dirty="0" smtClean="0"/>
          </a:p>
          <a:p>
            <a:r>
              <a:rPr lang="it-IT" b="1" dirty="0" smtClean="0"/>
              <a:t>Canzone</a:t>
            </a:r>
            <a:r>
              <a:rPr lang="it-IT" dirty="0" smtClean="0"/>
              <a:t> dedicata</a:t>
            </a:r>
            <a:r>
              <a:rPr lang="it-IT" baseline="0" dirty="0" smtClean="0"/>
              <a:t> a Matteotti (3.34’) con foto originali</a:t>
            </a:r>
          </a:p>
        </p:txBody>
      </p:sp>
      <p:sp>
        <p:nvSpPr>
          <p:cNvPr id="4" name="Segnaposto numero diapositiva 3"/>
          <p:cNvSpPr>
            <a:spLocks noGrp="1"/>
          </p:cNvSpPr>
          <p:nvPr>
            <p:ph type="sldNum" sz="quarter" idx="10"/>
          </p:nvPr>
        </p:nvSpPr>
        <p:spPr/>
        <p:txBody>
          <a:bodyPr/>
          <a:lstStyle/>
          <a:p>
            <a:fld id="{E8C198D7-C2D3-4C3A-AE7D-93C0256A5FE1}" type="slidenum">
              <a:rPr lang="it-IT" smtClean="0"/>
              <a:pPr/>
              <a:t>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Oltre_il_</a:t>
            </a:r>
            <a:r>
              <a:rPr lang="it-IT" b="1" baseline="0" dirty="0" smtClean="0"/>
              <a:t> p</a:t>
            </a:r>
            <a:r>
              <a:rPr lang="it-IT" b="1" dirty="0" smtClean="0"/>
              <a:t>onte </a:t>
            </a:r>
            <a:r>
              <a:rPr lang="it-IT" dirty="0" smtClean="0"/>
              <a:t>4.55’ testo di Italo Calvino eseguita</a:t>
            </a:r>
            <a:r>
              <a:rPr lang="it-IT" baseline="0" dirty="0" smtClean="0"/>
              <a:t> dai Modena City </a:t>
            </a:r>
            <a:r>
              <a:rPr lang="it-IT" baseline="0" dirty="0" err="1" smtClean="0"/>
              <a:t>Ramblers</a:t>
            </a:r>
            <a:endParaRPr lang="it-IT" baseline="0" dirty="0" smtClean="0"/>
          </a:p>
          <a:p>
            <a:r>
              <a:rPr lang="it-IT" sz="1200" b="1" i="0" kern="1200" dirty="0" err="1" smtClean="0">
                <a:solidFill>
                  <a:schemeClr val="tx1"/>
                </a:solidFill>
                <a:latin typeface="+mn-lt"/>
                <a:ea typeface="+mn-ea"/>
                <a:cs typeface="+mn-cs"/>
              </a:rPr>
              <a:t>Giuni_russo</a:t>
            </a:r>
            <a:r>
              <a:rPr lang="it-IT" sz="1200" b="0" i="0" kern="1200" dirty="0" smtClean="0">
                <a:solidFill>
                  <a:schemeClr val="tx1"/>
                </a:solidFill>
                <a:latin typeface="+mn-lt"/>
                <a:ea typeface="+mn-ea"/>
                <a:cs typeface="+mn-cs"/>
              </a:rPr>
              <a:t>  3.36’ “Notturno dall’Italia – Donne</a:t>
            </a:r>
            <a:r>
              <a:rPr lang="it-IT" sz="1200" b="0" i="0" kern="1200" baseline="0" dirty="0" smtClean="0">
                <a:solidFill>
                  <a:schemeClr val="tx1"/>
                </a:solidFill>
                <a:latin typeface="+mn-lt"/>
                <a:ea typeface="+mn-ea"/>
                <a:cs typeface="+mn-cs"/>
              </a:rPr>
              <a:t> partigiane</a:t>
            </a:r>
            <a:r>
              <a:rPr lang="it-IT" sz="1200" b="0" i="0" kern="1200" dirty="0" smtClean="0">
                <a:solidFill>
                  <a:schemeClr val="tx1"/>
                </a:solidFill>
                <a:latin typeface="+mn-lt"/>
                <a:ea typeface="+mn-ea"/>
                <a:cs typeface="+mn-cs"/>
              </a:rPr>
              <a:t>” scritto ed interpretato da </a:t>
            </a:r>
            <a:r>
              <a:rPr lang="it-IT" sz="1200" b="0" i="0" kern="1200" dirty="0" err="1" smtClean="0">
                <a:solidFill>
                  <a:schemeClr val="tx1"/>
                </a:solidFill>
                <a:latin typeface="+mn-lt"/>
                <a:ea typeface="+mn-ea"/>
                <a:cs typeface="+mn-cs"/>
              </a:rPr>
              <a:t>Giuni</a:t>
            </a:r>
            <a:r>
              <a:rPr lang="it-IT" sz="1200" b="0" i="0" kern="1200" dirty="0" smtClean="0">
                <a:solidFill>
                  <a:schemeClr val="tx1"/>
                </a:solidFill>
                <a:latin typeface="+mn-lt"/>
                <a:ea typeface="+mn-ea"/>
                <a:cs typeface="+mn-cs"/>
              </a:rPr>
              <a:t> Russo con</a:t>
            </a:r>
            <a:r>
              <a:rPr lang="it-IT" sz="1200" b="0" i="0" kern="1200" baseline="0" dirty="0" smtClean="0">
                <a:solidFill>
                  <a:schemeClr val="tx1"/>
                </a:solidFill>
                <a:latin typeface="+mn-lt"/>
                <a:ea typeface="+mn-ea"/>
                <a:cs typeface="+mn-cs"/>
              </a:rPr>
              <a:t> foto partigiane</a:t>
            </a:r>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Già le luci sono spente</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E il notturno dall’Italia</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Ci faceva compagnia</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Tu perché non scrivi mai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Il silenzio della terra</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Mi sussurra una preghiera</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Lento il mio abbandono al tempo</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Forse non ti rivedrò</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Partiranno saluteremo eserciti di eroi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Vinceranno e regine della guerra siamo noi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Partiranno saluteremo eserciti di eroi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Vinceranno e regine della guerra siamo noi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Fra i tamburi della guerra</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Sotto il classico </a:t>
            </a:r>
            <a:r>
              <a:rPr lang="it-IT" sz="1200" b="0" i="0" kern="1200" dirty="0" err="1" smtClean="0">
                <a:solidFill>
                  <a:schemeClr val="tx1"/>
                </a:solidFill>
                <a:latin typeface="+mn-lt"/>
                <a:ea typeface="+mn-ea"/>
                <a:cs typeface="+mn-cs"/>
              </a:rPr>
              <a:t>fanal</a:t>
            </a:r>
            <a:r>
              <a:rPr lang="it-IT" sz="1200" b="0" i="0" kern="1200" dirty="0" smtClean="0">
                <a:solidFill>
                  <a:schemeClr val="tx1"/>
                </a:solidFill>
                <a:latin typeface="+mn-lt"/>
                <a:ea typeface="+mn-ea"/>
                <a:cs typeface="+mn-cs"/>
              </a:rPr>
              <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Una voce da lontano</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Canterà </a:t>
            </a:r>
            <a:r>
              <a:rPr lang="it-IT" sz="1200" b="0" i="0" kern="1200" dirty="0" err="1" smtClean="0">
                <a:solidFill>
                  <a:schemeClr val="tx1"/>
                </a:solidFill>
                <a:latin typeface="+mn-lt"/>
                <a:ea typeface="+mn-ea"/>
                <a:cs typeface="+mn-cs"/>
              </a:rPr>
              <a:t>Lili</a:t>
            </a:r>
            <a:r>
              <a:rPr lang="it-IT" sz="1200" b="0" i="0" kern="1200" dirty="0" smtClean="0">
                <a:solidFill>
                  <a:schemeClr val="tx1"/>
                </a:solidFill>
                <a:latin typeface="+mn-lt"/>
                <a:ea typeface="+mn-ea"/>
                <a:cs typeface="+mn-cs"/>
              </a:rPr>
              <a:t> Marlene</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Partiranno saluteremo eserciti di eroi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Vinceranno e regine della guerra siamo noi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Partiranno saluteremo eserciti di eroi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Vinceranno e regine della guerra siamo noi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Partiranno saluteremo eserciti di eroi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Vinceranno e regine della guerra siamo noi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E il notturno dall’Italia suona già </a:t>
            </a:r>
            <a:r>
              <a:rPr lang="it-IT" sz="1200" b="0" i="0" kern="1200" dirty="0" err="1" smtClean="0">
                <a:solidFill>
                  <a:schemeClr val="tx1"/>
                </a:solidFill>
                <a:latin typeface="+mn-lt"/>
                <a:ea typeface="+mn-ea"/>
                <a:cs typeface="+mn-cs"/>
              </a:rPr>
              <a:t>Lili</a:t>
            </a:r>
            <a:r>
              <a:rPr lang="it-IT" sz="1200" b="0" i="0" kern="1200" dirty="0" smtClean="0">
                <a:solidFill>
                  <a:schemeClr val="tx1"/>
                </a:solidFill>
                <a:latin typeface="+mn-lt"/>
                <a:ea typeface="+mn-ea"/>
                <a:cs typeface="+mn-cs"/>
              </a:rPr>
              <a:t> Marlene</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Partiranno saluteremo eserciti di eroi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Vinceranno e regine della guerra siamo noi</a:t>
            </a:r>
          </a:p>
          <a:p>
            <a:r>
              <a:rPr lang="it-IT" sz="1200" b="1" i="0" kern="1200" dirty="0" err="1" smtClean="0">
                <a:solidFill>
                  <a:schemeClr val="tx1"/>
                </a:solidFill>
                <a:latin typeface="+mn-lt"/>
                <a:ea typeface="+mn-ea"/>
                <a:cs typeface="+mn-cs"/>
              </a:rPr>
              <a:t>bella_ciao</a:t>
            </a:r>
            <a:r>
              <a:rPr lang="it-IT" sz="1200" b="0" i="0" kern="1200" dirty="0" smtClean="0">
                <a:solidFill>
                  <a:schemeClr val="tx1"/>
                </a:solidFill>
                <a:latin typeface="+mn-lt"/>
                <a:ea typeface="+mn-ea"/>
                <a:cs typeface="+mn-cs"/>
              </a:rPr>
              <a:t> 5.09’ Modena City </a:t>
            </a:r>
            <a:r>
              <a:rPr lang="it-IT" sz="1200" b="0" i="0" kern="1200" dirty="0" err="1" smtClean="0">
                <a:solidFill>
                  <a:schemeClr val="tx1"/>
                </a:solidFill>
                <a:latin typeface="+mn-lt"/>
                <a:ea typeface="+mn-ea"/>
                <a:cs typeface="+mn-cs"/>
              </a:rPr>
              <a:t>Ramblers</a:t>
            </a:r>
            <a:r>
              <a:rPr lang="it-IT" sz="1200" b="0" i="0" kern="1200" dirty="0" smtClean="0">
                <a:solidFill>
                  <a:schemeClr val="tx1"/>
                </a:solidFill>
                <a:latin typeface="+mn-lt"/>
                <a:ea typeface="+mn-ea"/>
                <a:cs typeface="+mn-cs"/>
              </a:rPr>
              <a:t> con foto</a:t>
            </a:r>
          </a:p>
          <a:p>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34</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OSSOLA </a:t>
            </a:r>
            <a:r>
              <a:rPr lang="it-IT" dirty="0" smtClean="0"/>
              <a:t>8.47’ documentario</a:t>
            </a:r>
            <a:r>
              <a:rPr lang="it-IT" baseline="0" dirty="0" smtClean="0"/>
              <a:t> degli anni ‘60</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35</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VE</a:t>
            </a:r>
            <a:r>
              <a:rPr lang="it-IT" dirty="0" smtClean="0"/>
              <a:t> 7.53’ </a:t>
            </a:r>
            <a:r>
              <a:rPr lang="it-IT" sz="1200" b="0" i="0" kern="1200" dirty="0" smtClean="0">
                <a:solidFill>
                  <a:schemeClr val="tx1"/>
                </a:solidFill>
                <a:latin typeface="+mn-lt"/>
                <a:ea typeface="+mn-ea"/>
                <a:cs typeface="+mn-cs"/>
              </a:rPr>
              <a:t>Venezia insorge, realizzato nel luglio 1945, utilizzando materiale tratto dai primi due giornali "</a:t>
            </a:r>
            <a:r>
              <a:rPr lang="it-IT" sz="1200" b="0" i="0" kern="1200" dirty="0" err="1" smtClean="0">
                <a:solidFill>
                  <a:schemeClr val="tx1"/>
                </a:solidFill>
                <a:latin typeface="+mn-lt"/>
                <a:ea typeface="+mn-ea"/>
                <a:cs typeface="+mn-cs"/>
              </a:rPr>
              <a:t>Attualcine</a:t>
            </a:r>
            <a:r>
              <a:rPr lang="it-IT" sz="1200" b="0" i="0" kern="1200" dirty="0" smtClean="0">
                <a:solidFill>
                  <a:schemeClr val="tx1"/>
                </a:solidFill>
                <a:latin typeface="+mn-lt"/>
                <a:ea typeface="+mn-ea"/>
                <a:cs typeface="+mn-cs"/>
              </a:rPr>
              <a:t>" (nuovo nome del Luce veneziano dopo l'occupazione dell'Istituto da parte di squadre armate guidate da </a:t>
            </a:r>
            <a:r>
              <a:rPr lang="it-IT" sz="1200" b="0" i="0" kern="1200" dirty="0" err="1" smtClean="0">
                <a:solidFill>
                  <a:schemeClr val="tx1"/>
                </a:solidFill>
                <a:latin typeface="+mn-lt"/>
                <a:ea typeface="+mn-ea"/>
                <a:cs typeface="+mn-cs"/>
              </a:rPr>
              <a:t>Geo</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Tapparelli</a:t>
            </a:r>
            <a:r>
              <a:rPr lang="it-IT" sz="1200" b="0" i="0" kern="1200" dirty="0" smtClean="0">
                <a:solidFill>
                  <a:schemeClr val="tx1"/>
                </a:solidFill>
                <a:latin typeface="+mn-lt"/>
                <a:ea typeface="+mn-ea"/>
                <a:cs typeface="+mn-cs"/>
              </a:rPr>
              <a:t>, la mattina del 28 aprile 1945), girati da operatori del Luce sotto la direzione di Glauco Pellegrini</a:t>
            </a:r>
          </a:p>
          <a:p>
            <a:r>
              <a:rPr lang="it-IT" b="1" dirty="0" err="1" smtClean="0"/>
              <a:t>MI</a:t>
            </a:r>
            <a:r>
              <a:rPr lang="it-IT" dirty="0" smtClean="0"/>
              <a:t> 2.15’ muto</a:t>
            </a:r>
          </a:p>
          <a:p>
            <a:r>
              <a:rPr lang="it-IT" b="1" dirty="0" smtClean="0"/>
              <a:t>Guccini_giorno_aprile2</a:t>
            </a:r>
            <a:r>
              <a:rPr lang="it-IT" dirty="0" smtClean="0"/>
              <a:t>  3.27’  con immagini</a:t>
            </a:r>
          </a:p>
          <a:p>
            <a:r>
              <a:rPr lang="it-IT" b="1" dirty="0" smtClean="0"/>
              <a:t>Celestini </a:t>
            </a:r>
            <a:r>
              <a:rPr lang="it-IT" dirty="0" smtClean="0"/>
              <a:t> 4.50’ Poveri partigiani con immagini</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36</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P.zzale_loreto</a:t>
            </a:r>
            <a:r>
              <a:rPr lang="it-IT" dirty="0" smtClean="0"/>
              <a:t> 0.51’ testo:</a:t>
            </a:r>
            <a:r>
              <a:rPr lang="it-IT" sz="1200" b="0" i="1" kern="1200" dirty="0" smtClean="0">
                <a:solidFill>
                  <a:schemeClr val="tx1"/>
                </a:solidFill>
                <a:latin typeface="+mn-lt"/>
                <a:ea typeface="+mn-ea"/>
                <a:cs typeface="+mn-cs"/>
              </a:rPr>
              <a:t>“Il sangue di Piazzale Loreto lo pagheremo molto caro”.</a:t>
            </a:r>
            <a:r>
              <a:rPr lang="it-IT" sz="1200" b="0" i="0" kern="1200" dirty="0" smtClean="0">
                <a:solidFill>
                  <a:schemeClr val="tx1"/>
                </a:solidFill>
                <a:latin typeface="+mn-lt"/>
                <a:ea typeface="+mn-ea"/>
                <a:cs typeface="+mn-cs"/>
              </a:rPr>
              <a:t> Sono le parole pronunciate da Mussolini a proposito dell’esecuzione, nel famoso piazzale milanese, di un gruppo di 15 persone tra partigiani e antifascisti, prelevati dal carcere di San Vittore e uccisi all’alba del 10 agosto. Un’esecuzione organizzata come rappresaglia per l’ attentato dell’ agosto 1944 ad un camion tedesco, in viale Abruzzi a Milano, dove peraltro nessun tedesco rimase ucciso. Persero la vita, invece, 6 cittadini milanesi. Dopo la fucilazione, da parte di un plotone formato da militari della legione “ Ettore Muti”,  i cadaveri rimasero esposti   al pubblico. Un destino che si ripeterà  il 29 aprile del 1945, ma i cadaveri saranno quelli del Duce, di Claretta Petacci e di 15 gerarchi fascisti, giustiziati dopo la cattura a </a:t>
            </a:r>
            <a:r>
              <a:rPr lang="it-IT" sz="1200" b="0" i="0" kern="1200" dirty="0" err="1" smtClean="0">
                <a:solidFill>
                  <a:schemeClr val="tx1"/>
                </a:solidFill>
                <a:latin typeface="+mn-lt"/>
                <a:ea typeface="+mn-ea"/>
                <a:cs typeface="+mn-cs"/>
              </a:rPr>
              <a:t>Dongo</a:t>
            </a:r>
            <a:r>
              <a:rPr lang="it-IT" sz="1200" b="0" i="0" kern="1200" dirty="0" smtClean="0">
                <a:solidFill>
                  <a:schemeClr val="tx1"/>
                </a:solidFill>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37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Consenso</a:t>
            </a:r>
            <a:r>
              <a:rPr lang="it-IT" dirty="0" smtClean="0"/>
              <a:t> 9.38’ Filmati originali di propaganda e interventi</a:t>
            </a:r>
            <a:r>
              <a:rPr lang="it-IT" baseline="0" dirty="0" smtClean="0"/>
              <a:t> di storici e del figlio di Mussolini </a:t>
            </a:r>
            <a:r>
              <a:rPr lang="it-IT" dirty="0" smtClean="0"/>
              <a:t>Strategie di costruzione del consenso: Radio, Altoparlanti per discorsi duce, EIAR, creazione Istituto Luce,</a:t>
            </a:r>
            <a:r>
              <a:rPr lang="it-IT" baseline="0" dirty="0" smtClean="0"/>
              <a:t> documentari d’informazione di regime al cinema, </a:t>
            </a:r>
            <a:r>
              <a:rPr lang="it-IT" dirty="0" err="1" smtClean="0"/>
              <a:t>cinema</a:t>
            </a:r>
            <a:r>
              <a:rPr lang="it-IT" dirty="0" smtClean="0"/>
              <a:t> d’evasione non di propaganda</a:t>
            </a:r>
            <a:r>
              <a:rPr lang="it-IT" baseline="0" dirty="0" smtClean="0"/>
              <a:t> ma intrisi dell’ideologia fascista</a:t>
            </a:r>
            <a:r>
              <a:rPr lang="it-IT" dirty="0" smtClean="0"/>
              <a:t>, telefoni bianchi, anche film stranieri, censura, 1936 inizia la costruzione di Cinecittà, promozione sport di massa, istituzione CONI </a:t>
            </a:r>
          </a:p>
          <a:p>
            <a:r>
              <a:rPr lang="it-IT" b="1" dirty="0" smtClean="0"/>
              <a:t>Consenso_2</a:t>
            </a:r>
            <a:r>
              <a:rPr lang="it-IT" b="1" baseline="0" dirty="0" smtClean="0"/>
              <a:t> </a:t>
            </a:r>
            <a:r>
              <a:rPr lang="it-IT" baseline="0" dirty="0" smtClean="0"/>
              <a:t>prosecuzione precedente </a:t>
            </a:r>
            <a:r>
              <a:rPr lang="it-IT" dirty="0" smtClean="0"/>
              <a:t>(9.37’) sport di massa anche femminile</a:t>
            </a:r>
            <a:r>
              <a:rPr lang="it-IT" baseline="0" dirty="0" smtClean="0"/>
              <a:t> contro le posizioni della Chiesa, riviste sportive, bonifica linguistica con sostituzione parole straniere, conformismo degli intellettuali, confino, esilio, consenso dall’estero</a:t>
            </a:r>
            <a:endParaRPr lang="it-IT" dirty="0" smtClean="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GRAMSCI </a:t>
            </a:r>
            <a:r>
              <a:rPr lang="it-IT" dirty="0" smtClean="0"/>
              <a:t>8.47’ attività politica, confino carcere, testimonianza </a:t>
            </a:r>
            <a:r>
              <a:rPr lang="it-IT" dirty="0" err="1" smtClean="0"/>
              <a:t>Lelio</a:t>
            </a:r>
            <a:r>
              <a:rPr lang="it-IT" dirty="0" smtClean="0"/>
              <a:t> Basso, lettura lettera alla cognata</a:t>
            </a:r>
          </a:p>
          <a:p>
            <a:r>
              <a:rPr lang="it-IT" b="1" dirty="0" err="1" smtClean="0"/>
              <a:t>GRAMSCI_mannoia</a:t>
            </a:r>
            <a:r>
              <a:rPr lang="it-IT" dirty="0" smtClean="0"/>
              <a:t> 2.52’ </a:t>
            </a:r>
            <a:r>
              <a:rPr lang="it-IT" baseline="0" dirty="0" smtClean="0"/>
              <a:t> </a:t>
            </a:r>
            <a:r>
              <a:rPr lang="it-IT" dirty="0" smtClean="0"/>
              <a:t>Odio gli indifferenti di Gramsci letto dalla</a:t>
            </a:r>
            <a:r>
              <a:rPr lang="it-IT" baseline="0" dirty="0" smtClean="0"/>
              <a:t> Mannoia</a:t>
            </a:r>
          </a:p>
          <a:p>
            <a:endParaRPr lang="it-IT" sz="1200" b="0" i="0" kern="1200" dirty="0" smtClean="0">
              <a:solidFill>
                <a:schemeClr val="tx1"/>
              </a:solidFill>
              <a:latin typeface="+mn-lt"/>
              <a:ea typeface="+mn-ea"/>
              <a:cs typeface="+mn-cs"/>
            </a:endParaRPr>
          </a:p>
          <a:p>
            <a:r>
              <a:rPr lang="it-IT" sz="1200" b="1" i="0" kern="1200" dirty="0" smtClean="0">
                <a:solidFill>
                  <a:schemeClr val="tx1"/>
                </a:solidFill>
                <a:latin typeface="+mn-lt"/>
                <a:ea typeface="+mn-ea"/>
                <a:cs typeface="+mn-cs"/>
              </a:rPr>
              <a:t>GENTILE </a:t>
            </a:r>
            <a:r>
              <a:rPr lang="it-IT" sz="1200" b="0" i="0" kern="1200" dirty="0" smtClean="0">
                <a:solidFill>
                  <a:schemeClr val="tx1"/>
                </a:solidFill>
                <a:latin typeface="+mn-lt"/>
                <a:ea typeface="+mn-ea"/>
                <a:cs typeface="+mn-cs"/>
              </a:rPr>
              <a:t>0.38’ Ministro della Pubblica Istruzione e intellettuale di spicco del fascismo non rinnega la sua fede neanche di fronte alla dissoluzione del regime mussoliniano e alla catastrofe della guerra. Morirà a Firenze avvicinato, davanti al cancello di casa, da partigiani guidati da Bruno </a:t>
            </a:r>
            <a:r>
              <a:rPr lang="it-IT" sz="1200" b="0" i="0" kern="1200" dirty="0" err="1" smtClean="0">
                <a:solidFill>
                  <a:schemeClr val="tx1"/>
                </a:solidFill>
                <a:latin typeface="+mn-lt"/>
                <a:ea typeface="+mn-ea"/>
                <a:cs typeface="+mn-cs"/>
              </a:rPr>
              <a:t>Fanciullacci</a:t>
            </a:r>
            <a:r>
              <a:rPr lang="it-IT" sz="1200" b="0" i="0" kern="1200" dirty="0" smtClean="0">
                <a:solidFill>
                  <a:schemeClr val="tx1"/>
                </a:solidFill>
                <a:latin typeface="+mn-lt"/>
                <a:ea typeface="+mn-ea"/>
                <a:cs typeface="+mn-cs"/>
              </a:rPr>
              <a:t> il 15 aprile 1944.</a:t>
            </a:r>
            <a:endParaRPr lang="it-IT" baseline="0" dirty="0" smtClean="0"/>
          </a:p>
          <a:p>
            <a:endParaRPr lang="it-IT" sz="1200" b="0" i="0" kern="1200" dirty="0" smtClean="0">
              <a:solidFill>
                <a:schemeClr val="tx1"/>
              </a:solidFill>
              <a:latin typeface="+mn-lt"/>
              <a:ea typeface="+mn-ea"/>
              <a:cs typeface="+mn-cs"/>
            </a:endParaRPr>
          </a:p>
          <a:p>
            <a:r>
              <a:rPr lang="it-IT" sz="1200" b="1" i="0" kern="1200" dirty="0" smtClean="0">
                <a:solidFill>
                  <a:schemeClr val="tx1"/>
                </a:solidFill>
                <a:latin typeface="+mn-lt"/>
                <a:ea typeface="+mn-ea"/>
                <a:cs typeface="+mn-cs"/>
              </a:rPr>
              <a:t>PIRANDELLO </a:t>
            </a:r>
            <a:r>
              <a:rPr lang="it-IT" sz="1200" b="0" i="0" kern="1200" dirty="0" smtClean="0">
                <a:solidFill>
                  <a:schemeClr val="tx1"/>
                </a:solidFill>
                <a:latin typeface="+mn-lt"/>
                <a:ea typeface="+mn-ea"/>
                <a:cs typeface="+mn-cs"/>
              </a:rPr>
              <a:t>1.48’</a:t>
            </a:r>
            <a:r>
              <a:rPr lang="it-IT" sz="1200" b="0" i="0" kern="1200" baseline="0" dirty="0" smtClean="0">
                <a:solidFill>
                  <a:schemeClr val="tx1"/>
                </a:solidFill>
                <a:latin typeface="+mn-lt"/>
                <a:ea typeface="+mn-ea"/>
                <a:cs typeface="+mn-cs"/>
              </a:rPr>
              <a:t> L</a:t>
            </a:r>
            <a:r>
              <a:rPr lang="it-IT" sz="1200" b="0" i="0" kern="1200" dirty="0" smtClean="0">
                <a:solidFill>
                  <a:schemeClr val="tx1"/>
                </a:solidFill>
                <a:latin typeface="+mn-lt"/>
                <a:ea typeface="+mn-ea"/>
                <a:cs typeface="+mn-cs"/>
              </a:rPr>
              <a:t>o storico Mauro Canali racconta la sua adesione al fascismo del settembre del 1924</a:t>
            </a:r>
            <a:r>
              <a:rPr lang="it-IT" sz="1200" b="0" i="0" kern="1200" baseline="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resa pubblica attraverso un telegramma pubblicato il 19 settembre del ’24 sul giornale “L’impero”: “Eccellenza sento che per me questo e’ il momento più propizio per dichiarare una fede nutrita e servita sempre in silenzio. Se l’Eccellenza Vostra mi stima degno di entrare nel PNF pregerò come massimo onore tenervi il posto del più umile e obbediente gregario. Con devozione intera, Luigi Pirandello”. E’ un documento curioso, come curiosa è la decisione di Pirandello di aderire al fascismo proprio nel momento in cui il fascismo sembra destinato ad essere travolto dalla crisi in atto Una decisione tuttavia che non e’ stata presa a caldo e poi eventualmente ripudiata. L’anno seguente infatti Pirandello sottoscriverà anche il "manifesto degli intellettuali fascisti", di Giovanni Gentile.</a:t>
            </a:r>
          </a:p>
          <a:p>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u="none" dirty="0" smtClean="0">
                <a:solidFill>
                  <a:schemeClr val="tx1"/>
                </a:solidFill>
              </a:rPr>
              <a:t>LEGGI FASCISTISSIME </a:t>
            </a:r>
            <a:r>
              <a:rPr lang="it-IT" u="none" dirty="0" smtClean="0">
                <a:solidFill>
                  <a:schemeClr val="tx1"/>
                </a:solidFill>
              </a:rPr>
              <a:t>(6.15’) articolato</a:t>
            </a:r>
            <a:r>
              <a:rPr lang="it-IT" u="none" baseline="0" dirty="0" smtClean="0">
                <a:solidFill>
                  <a:schemeClr val="tx1"/>
                </a:solidFill>
              </a:rPr>
              <a:t> come lezione D</a:t>
            </a:r>
            <a:r>
              <a:rPr lang="it-IT" u="none" dirty="0" smtClean="0">
                <a:solidFill>
                  <a:schemeClr val="tx1"/>
                </a:solidFill>
              </a:rPr>
              <a:t>alla</a:t>
            </a:r>
            <a:r>
              <a:rPr lang="it-IT" u="none" baseline="0" dirty="0" smtClean="0">
                <a:solidFill>
                  <a:schemeClr val="tx1"/>
                </a:solidFill>
              </a:rPr>
              <a:t> fascistizzazione del biennio 25-26 alle elezioni plebiscitarie del 29: leggi </a:t>
            </a:r>
            <a:r>
              <a:rPr lang="it-IT" u="none" baseline="0" dirty="0" err="1" smtClean="0">
                <a:solidFill>
                  <a:schemeClr val="tx1"/>
                </a:solidFill>
              </a:rPr>
              <a:t>fascistissime</a:t>
            </a:r>
            <a:r>
              <a:rPr lang="it-IT" u="none" baseline="0" dirty="0" smtClean="0">
                <a:solidFill>
                  <a:schemeClr val="tx1"/>
                </a:solidFill>
              </a:rPr>
              <a:t>, forze di opposizione</a:t>
            </a:r>
          </a:p>
          <a:p>
            <a:r>
              <a:rPr lang="it-IT" sz="1200" b="0" i="0" u="none" kern="1200" baseline="0" dirty="0" smtClean="0">
                <a:solidFill>
                  <a:schemeClr val="tx1"/>
                </a:solidFill>
                <a:latin typeface="+mn-lt"/>
                <a:ea typeface="+mn-ea"/>
                <a:cs typeface="+mn-cs"/>
              </a:rPr>
              <a:t>Testo: </a:t>
            </a:r>
            <a:r>
              <a:rPr lang="it-IT" sz="1200" b="0" i="0" u="none" kern="1200" dirty="0" smtClean="0">
                <a:solidFill>
                  <a:schemeClr val="tx1"/>
                </a:solidFill>
                <a:latin typeface="+mn-lt"/>
                <a:ea typeface="+mn-ea"/>
                <a:cs typeface="+mn-cs"/>
              </a:rPr>
              <a:t>Dopo il </a:t>
            </a:r>
            <a:r>
              <a:rPr lang="it-IT" sz="1200" b="0" i="0" u="none" kern="1200" dirty="0" smtClean="0">
                <a:solidFill>
                  <a:schemeClr val="tx1"/>
                </a:solidFill>
                <a:latin typeface="+mn-lt"/>
                <a:ea typeface="+mn-ea"/>
                <a:cs typeface="+mn-cs"/>
                <a:hlinkClick r:id="rId3"/>
              </a:rPr>
              <a:t>discorso del 3 gennaio 1925</a:t>
            </a:r>
            <a:r>
              <a:rPr lang="it-IT" sz="1200" b="0" i="0" u="none" kern="1200" dirty="0" smtClean="0">
                <a:solidFill>
                  <a:schemeClr val="tx1"/>
                </a:solidFill>
                <a:latin typeface="+mn-lt"/>
                <a:ea typeface="+mn-ea"/>
                <a:cs typeface="+mn-cs"/>
              </a:rPr>
              <a:t>, in cui il duce si assume di fatto la responsabilità del delitto Matteotti, in Italia si apre la fase di liquidazione e di sostanziale smantellamento dello stato </a:t>
            </a:r>
            <a:r>
              <a:rPr lang="it-IT" sz="1200" b="0" i="0" u="none" kern="1200" dirty="0" err="1" smtClean="0">
                <a:solidFill>
                  <a:schemeClr val="tx1"/>
                </a:solidFill>
                <a:latin typeface="+mn-lt"/>
                <a:ea typeface="+mn-ea"/>
                <a:cs typeface="+mn-cs"/>
              </a:rPr>
              <a:t>liberalee</a:t>
            </a:r>
            <a:r>
              <a:rPr lang="it-IT" sz="1200" b="0" i="0" u="none" kern="1200" dirty="0" smtClean="0">
                <a:solidFill>
                  <a:schemeClr val="tx1"/>
                </a:solidFill>
                <a:latin typeface="+mn-lt"/>
                <a:ea typeface="+mn-ea"/>
                <a:cs typeface="+mn-cs"/>
              </a:rPr>
              <a:t> delle connesse funzioni del Parlamento, per svoltare nettamente verso un regime autoritario </a:t>
            </a:r>
            <a:r>
              <a:rPr lang="it-IT" sz="1200" b="0" i="0" u="none" kern="1200" dirty="0" err="1" smtClean="0">
                <a:solidFill>
                  <a:schemeClr val="tx1"/>
                </a:solidFill>
                <a:latin typeface="+mn-lt"/>
                <a:ea typeface="+mn-ea"/>
                <a:cs typeface="+mn-cs"/>
              </a:rPr>
              <a:t>edittatoriale</a:t>
            </a:r>
            <a:r>
              <a:rPr lang="it-IT" sz="1200" b="0" i="0" u="none" kern="1200" dirty="0" smtClean="0">
                <a:solidFill>
                  <a:schemeClr val="tx1"/>
                </a:solidFill>
                <a:latin typeface="+mn-lt"/>
                <a:ea typeface="+mn-ea"/>
                <a:cs typeface="+mn-cs"/>
              </a:rPr>
              <a:t>. </a:t>
            </a:r>
            <a:r>
              <a:rPr lang="it-IT" sz="1200" b="0" i="0" u="none" kern="1200" dirty="0" smtClean="0">
                <a:solidFill>
                  <a:schemeClr val="tx1"/>
                </a:solidFill>
                <a:latin typeface="+mn-lt"/>
                <a:ea typeface="+mn-ea"/>
                <a:cs typeface="+mn-cs"/>
                <a:hlinkClick r:id="rId4"/>
              </a:rPr>
              <a:t>Mussolini</a:t>
            </a:r>
            <a:r>
              <a:rPr lang="it-IT" sz="1200" b="0" i="0" u="none" kern="1200" dirty="0" smtClean="0">
                <a:solidFill>
                  <a:schemeClr val="tx1"/>
                </a:solidFill>
                <a:latin typeface="+mn-lt"/>
                <a:ea typeface="+mn-ea"/>
                <a:cs typeface="+mn-cs"/>
              </a:rPr>
              <a:t>, con il sostegno dello squadrismo (e, dietro le quinte, di polizia e magistratura), ha ormai sconfitto le opposizioni e, con l’appoggio di Vittorio Emanuele III e della classe dirigente del paese (senza dimenticare il tacito assenso della Chiesa e delle gerarchie ecclesiastiche), può godere della </a:t>
            </a:r>
            <a:r>
              <a:rPr lang="it-IT" sz="1200" b="0" i="0" u="none" kern="1200" dirty="0" smtClean="0">
                <a:solidFill>
                  <a:schemeClr val="tx1"/>
                </a:solidFill>
                <a:latin typeface="+mn-lt"/>
                <a:ea typeface="+mn-ea"/>
                <a:cs typeface="+mn-cs"/>
                <a:hlinkClick r:id="rId5"/>
              </a:rPr>
              <a:t>massima libertà d’azione</a:t>
            </a:r>
            <a:r>
              <a:rPr lang="it-IT" sz="1200" b="0" i="0" u="none" kern="1200" dirty="0" smtClean="0">
                <a:solidFill>
                  <a:schemeClr val="tx1"/>
                </a:solidFill>
                <a:latin typeface="+mn-lt"/>
                <a:ea typeface="+mn-ea"/>
                <a:cs typeface="+mn-cs"/>
              </a:rPr>
              <a:t>. </a:t>
            </a:r>
          </a:p>
          <a:p>
            <a:r>
              <a:rPr lang="it-IT" sz="1200" b="0" i="0" u="none" kern="1200" dirty="0" smtClean="0">
                <a:solidFill>
                  <a:schemeClr val="tx1"/>
                </a:solidFill>
                <a:latin typeface="+mn-lt"/>
                <a:ea typeface="+mn-ea"/>
                <a:cs typeface="+mn-cs"/>
              </a:rPr>
              <a:t>Le “leggi </a:t>
            </a:r>
            <a:r>
              <a:rPr lang="it-IT" sz="1200" b="0" i="0" u="none" kern="1200" dirty="0" err="1" smtClean="0">
                <a:solidFill>
                  <a:schemeClr val="tx1"/>
                </a:solidFill>
                <a:latin typeface="+mn-lt"/>
                <a:ea typeface="+mn-ea"/>
                <a:cs typeface="+mn-cs"/>
              </a:rPr>
              <a:t>fascistissime</a:t>
            </a:r>
            <a:r>
              <a:rPr lang="it-IT" sz="1200" b="0" i="0" u="none" kern="1200" dirty="0" smtClean="0">
                <a:solidFill>
                  <a:schemeClr val="tx1"/>
                </a:solidFill>
                <a:latin typeface="+mn-lt"/>
                <a:ea typeface="+mn-ea"/>
                <a:cs typeface="+mn-cs"/>
              </a:rPr>
              <a:t>” che caratterizzano il biennio 1925-1926 hanno così molti obiettivi, primo fra tutti la </a:t>
            </a:r>
            <a:r>
              <a:rPr lang="it-IT" sz="1200" b="0" i="0" u="none" kern="1200" dirty="0" smtClean="0">
                <a:solidFill>
                  <a:schemeClr val="tx1"/>
                </a:solidFill>
                <a:latin typeface="+mn-lt"/>
                <a:ea typeface="+mn-ea"/>
                <a:cs typeface="+mn-cs"/>
                <a:hlinkClick r:id="rId5"/>
              </a:rPr>
              <a:t>progressiva sovrapposizione e fusione</a:t>
            </a:r>
            <a:r>
              <a:rPr lang="it-IT" sz="1200" b="0" i="0" u="none" kern="1200" dirty="0" smtClean="0">
                <a:solidFill>
                  <a:schemeClr val="tx1"/>
                </a:solidFill>
                <a:latin typeface="+mn-lt"/>
                <a:ea typeface="+mn-ea"/>
                <a:cs typeface="+mn-cs"/>
              </a:rPr>
              <a:t> tra il Fascismo e lo Stato italiano. In tal senso, il Presidente del Consiglio diventa un effettivo Capo del Governo, con più ampi poteri (anche di veto), mentre il potere legislativo e quello esecutivo sono ricondotti al Consiglio dei Ministri, svuotando il Parlamento della sua reale funzione. Sciolti i consigli comunali e provinciali, viene creata la figura del podestà, di nomina governativa, mentre sono estese le attività di controllo del dissenso attraverso prefetti e forze dell’ordine (l’OVRA, la polizia segreta fascista, viene appositamente creata nel 1930). La censura su quotidiani e mezzi di informazione conosce poi un’ulteriore stretta dopo i falliti attentati a Benito Mussolini tra 1925 e 1926; nel novembre di quello stesso anno, il cerchio si chiude con l’istituzione del Tribunale speciale per la difesa dello Stato, lo scioglimento di organizzazioni politico-sindacali “sovversive” o sospettate di antifascismo, l’istituzione del “confino” per i colpevoli di reati politici (tra cui molti comunisti, come Antonio Gramsci), cui non resta che darsi all’attività clandestina.</a:t>
            </a:r>
          </a:p>
          <a:p>
            <a:r>
              <a:rPr lang="it-IT" sz="1200" b="0" i="0" u="none" kern="1200" dirty="0" smtClean="0">
                <a:solidFill>
                  <a:schemeClr val="tx1"/>
                </a:solidFill>
                <a:latin typeface="+mn-lt"/>
                <a:ea typeface="+mn-ea"/>
                <a:cs typeface="+mn-cs"/>
              </a:rPr>
              <a:t> Passo finale della fascistizzazione della nazione è la trasformazione del Gran Consiglio del Fascismo nell’organo supremo dello Stato (9 dicembre 1928), che emana subito una nuova legge elettorale, abolendo ogni restante illusione di democrazia e di suffragio universale. Le elezioni plebiscitarie del 1929 (in cui è possibile solo approvare o rifiutare la lista nazionale di 409 candidati emanata dal Gran Consiglio, e senza nessuna tutela sulla segretezza del voto) diventano allora uno strumento di propaganda per l’affermazione della dittatura di Benito Mussolini.</a:t>
            </a:r>
          </a:p>
          <a:p>
            <a:endParaRPr lang="it-IT" u="none" dirty="0">
              <a:solidFill>
                <a:schemeClr val="tx1"/>
              </a:solidFill>
            </a:endParaRPr>
          </a:p>
        </p:txBody>
      </p:sp>
      <p:sp>
        <p:nvSpPr>
          <p:cNvPr id="4" name="Segnaposto numero diapositiva 3"/>
          <p:cNvSpPr>
            <a:spLocks noGrp="1"/>
          </p:cNvSpPr>
          <p:nvPr>
            <p:ph type="sldNum" sz="quarter" idx="10"/>
          </p:nvPr>
        </p:nvSpPr>
        <p:spPr/>
        <p:txBody>
          <a:bodyPr/>
          <a:lstStyle/>
          <a:p>
            <a:fld id="{E8C198D7-C2D3-4C3A-AE7D-93C0256A5FE1}"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1" i="0" kern="1200" dirty="0" smtClean="0">
                <a:solidFill>
                  <a:schemeClr val="tx1"/>
                </a:solidFill>
                <a:latin typeface="+mn-lt"/>
                <a:ea typeface="+mn-ea"/>
                <a:cs typeface="+mn-cs"/>
              </a:rPr>
              <a:t>OVRA_43’ </a:t>
            </a:r>
            <a:r>
              <a:rPr lang="it-IT" sz="1200" b="0" i="0" kern="1200" dirty="0" smtClean="0">
                <a:solidFill>
                  <a:schemeClr val="tx1"/>
                </a:solidFill>
                <a:latin typeface="+mn-lt"/>
                <a:ea typeface="+mn-ea"/>
                <a:cs typeface="+mn-cs"/>
              </a:rPr>
              <a:t>(42.29’) Spie del regime di Massimo Gamba. Puntata de Il Tempo e la Storia, i segreti nascosti negli archivi dell'OVRA e con essi la storia di una spia del regime, Dino </a:t>
            </a:r>
            <a:r>
              <a:rPr lang="it-IT" sz="1200" b="0" i="0" kern="1200" dirty="0" err="1" smtClean="0">
                <a:solidFill>
                  <a:schemeClr val="tx1"/>
                </a:solidFill>
                <a:latin typeface="+mn-lt"/>
                <a:ea typeface="+mn-ea"/>
                <a:cs typeface="+mn-cs"/>
              </a:rPr>
              <a:t>Segre</a:t>
            </a:r>
            <a:r>
              <a:rPr lang="it-IT" sz="1200" b="0" i="0" kern="1200" dirty="0" smtClean="0">
                <a:solidFill>
                  <a:schemeClr val="tx1"/>
                </a:solidFill>
                <a:latin typeface="+mn-lt"/>
                <a:ea typeface="+mn-ea"/>
                <a:cs typeface="+mn-cs"/>
              </a:rPr>
              <a:t>, meglio noto come </a:t>
            </a:r>
            <a:r>
              <a:rPr lang="it-IT" sz="1200" b="0" i="0" kern="1200" dirty="0" err="1" smtClean="0">
                <a:solidFill>
                  <a:schemeClr val="tx1"/>
                </a:solidFill>
                <a:latin typeface="+mn-lt"/>
                <a:ea typeface="+mn-ea"/>
                <a:cs typeface="+mn-cs"/>
              </a:rPr>
              <a:t>Pitigrilli</a:t>
            </a:r>
            <a:r>
              <a:rPr lang="it-IT" sz="1200" b="0" i="0" kern="1200" dirty="0" smtClean="0">
                <a:solidFill>
                  <a:schemeClr val="tx1"/>
                </a:solidFill>
                <a:latin typeface="+mn-lt"/>
                <a:ea typeface="+mn-ea"/>
                <a:cs typeface="+mn-cs"/>
              </a:rPr>
              <a:t>, popolare giornalista e scrittore dell'epoca. Dietro quella firma però si nasconde l'agente 373 dell'</a:t>
            </a:r>
            <a:r>
              <a:rPr lang="it-IT" sz="1200" b="0" i="0" kern="1200" dirty="0" err="1" smtClean="0">
                <a:solidFill>
                  <a:schemeClr val="tx1"/>
                </a:solidFill>
                <a:latin typeface="+mn-lt"/>
                <a:ea typeface="+mn-ea"/>
                <a:cs typeface="+mn-cs"/>
              </a:rPr>
              <a:t>Ovra</a:t>
            </a:r>
            <a:r>
              <a:rPr lang="it-IT" sz="1200" b="0" i="0" kern="1200" dirty="0" smtClean="0">
                <a:solidFill>
                  <a:schemeClr val="tx1"/>
                </a:solidFill>
                <a:latin typeface="+mn-lt"/>
                <a:ea typeface="+mn-ea"/>
                <a:cs typeface="+mn-cs"/>
              </a:rPr>
              <a:t>, che sorveglia figure sospette di antifascismo tra cui intellettuali rilevanti come Vittorio Foa, Massimo Mila, Giulio Einaudi, Carlo Levi, Norberto Bobbio. Attraverso le sue testimonianze, l'</a:t>
            </a:r>
            <a:r>
              <a:rPr lang="it-IT" sz="1200" b="0" i="0" kern="1200" dirty="0" err="1" smtClean="0">
                <a:solidFill>
                  <a:schemeClr val="tx1"/>
                </a:solidFill>
                <a:latin typeface="+mn-lt"/>
                <a:ea typeface="+mn-ea"/>
                <a:cs typeface="+mn-cs"/>
              </a:rPr>
              <a:t>Ovra</a:t>
            </a:r>
            <a:r>
              <a:rPr lang="it-IT" sz="1200" b="0" i="0" kern="1200" dirty="0" smtClean="0">
                <a:solidFill>
                  <a:schemeClr val="tx1"/>
                </a:solidFill>
                <a:latin typeface="+mn-lt"/>
                <a:ea typeface="+mn-ea"/>
                <a:cs typeface="+mn-cs"/>
              </a:rPr>
              <a:t> effettua una serie di arresti e processi. Commento dello storico Mauro Canali.</a:t>
            </a:r>
          </a:p>
          <a:p>
            <a:endParaRPr lang="it-IT" b="0"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t>ADIS </a:t>
            </a:r>
            <a:r>
              <a:rPr lang="it-IT" dirty="0" smtClean="0"/>
              <a:t>2.29’ documenti</a:t>
            </a:r>
            <a:r>
              <a:rPr lang="it-IT" baseline="0" dirty="0" smtClean="0"/>
              <a:t> originali </a:t>
            </a:r>
            <a:r>
              <a:rPr lang="it-IT" baseline="0" dirty="0" err="1" smtClean="0"/>
              <a:t>Ist</a:t>
            </a:r>
            <a:r>
              <a:rPr lang="it-IT" baseline="0" dirty="0" smtClean="0"/>
              <a:t>. Luce occupazione Addis </a:t>
            </a:r>
            <a:r>
              <a:rPr lang="it-IT" baseline="0" dirty="0" err="1" smtClean="0"/>
              <a:t>Abeba</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Vignette</a:t>
            </a:r>
            <a:r>
              <a:rPr lang="it-IT" baseline="0" dirty="0" smtClean="0"/>
              <a:t> tratte dalla rivista La difesa della razza 1938</a:t>
            </a:r>
          </a:p>
          <a:p>
            <a:r>
              <a:rPr lang="it-IT" b="1" dirty="0" err="1" smtClean="0"/>
              <a:t>Leggi_razziali</a:t>
            </a:r>
            <a:r>
              <a:rPr lang="it-IT" dirty="0" smtClean="0"/>
              <a:t> Discorso</a:t>
            </a:r>
            <a:r>
              <a:rPr lang="it-IT" baseline="0" dirty="0" smtClean="0"/>
              <a:t> Mussolini a Trieste del 18.9.1938 (1.05’)</a:t>
            </a:r>
            <a:endParaRPr lang="it-IT" dirty="0"/>
          </a:p>
        </p:txBody>
      </p:sp>
      <p:sp>
        <p:nvSpPr>
          <p:cNvPr id="4" name="Segnaposto numero diapositiva 3"/>
          <p:cNvSpPr>
            <a:spLocks noGrp="1"/>
          </p:cNvSpPr>
          <p:nvPr>
            <p:ph type="sldNum" sz="quarter" idx="10"/>
          </p:nvPr>
        </p:nvSpPr>
        <p:spPr/>
        <p:txBody>
          <a:bodyPr/>
          <a:lstStyle/>
          <a:p>
            <a:fld id="{E8C198D7-C2D3-4C3A-AE7D-93C0256A5FE1}"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B7D5657-3C0F-46F2-92EC-D7616C26AF5E}" type="datetimeFigureOut">
              <a:rPr lang="it-IT" smtClean="0"/>
              <a:pPr/>
              <a:t>26/05/2016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620A73-93EA-49AB-A777-5D4B468D2B8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D5657-3C0F-46F2-92EC-D7616C26AF5E}" type="datetimeFigureOut">
              <a:rPr lang="it-IT" smtClean="0"/>
              <a:pPr/>
              <a:t>26/05/2016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20A73-93EA-49AB-A777-5D4B468D2B8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dwF1nNaex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www.oilproject.org/lezione/benito-mussolini-giuseppe-bottai-sindacato-fascista-riassunto-fascismo-7167.html" TargetMode="External"/><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www.raiscuola.rai.it/articoli/fascismo-economia-e-lavoro/7149/default.aspx" TargetMode="Externa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85T6QIGVSAw" TargetMode="External"/><Relationship Id="rId13" Type="http://schemas.openxmlformats.org/officeDocument/2006/relationships/image" Target="../media/image35.jpeg"/><Relationship Id="rId3" Type="http://schemas.openxmlformats.org/officeDocument/2006/relationships/image" Target="../media/image33.jpeg"/><Relationship Id="rId7" Type="http://schemas.openxmlformats.org/officeDocument/2006/relationships/hyperlink" Target="https://www.youtube.com/watch?v=aq7eV40QISU" TargetMode="External"/><Relationship Id="rId12"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youtube.com/watch?v=NPwBdwK8GfM" TargetMode="External"/><Relationship Id="rId11" Type="http://schemas.openxmlformats.org/officeDocument/2006/relationships/hyperlink" Target="https://www.youtube.com/watch?v=Ly_RHlyLorc" TargetMode="External"/><Relationship Id="rId5" Type="http://schemas.openxmlformats.org/officeDocument/2006/relationships/hyperlink" Target="https://www.youtube.com/watch?v=z1BqRwVOl-c" TargetMode="External"/><Relationship Id="rId10" Type="http://schemas.openxmlformats.org/officeDocument/2006/relationships/hyperlink" Target="https://www.youtube.com/watch?v=nXb3g5dm3nU" TargetMode="External"/><Relationship Id="rId4" Type="http://schemas.openxmlformats.org/officeDocument/2006/relationships/hyperlink" Target="https://www.youtube.com/watch?v=5EgTbSWRlNw" TargetMode="External"/><Relationship Id="rId9" Type="http://schemas.openxmlformats.org/officeDocument/2006/relationships/hyperlink" Target="https://www.youtube.com/watch?v=IlFw24xPtgk" TargetMode="External"/><Relationship Id="rId14"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hyperlink" Target="ww.dailymotion.com/video/x2plxnaw" TargetMode="External"/><Relationship Id="rId5" Type="http://schemas.openxmlformats.org/officeDocument/2006/relationships/image" Target="../media/image39.jpeg"/><Relationship Id="rId10" Type="http://schemas.openxmlformats.org/officeDocument/2006/relationships/hyperlink" Target="https://www.youtube.com/watch?v=noWIr1I_2do" TargetMode="External"/><Relationship Id="rId4" Type="http://schemas.openxmlformats.org/officeDocument/2006/relationships/image" Target="../media/image38.jpeg"/><Relationship Id="rId9" Type="http://schemas.openxmlformats.org/officeDocument/2006/relationships/hyperlink" Target="https://www.youtube.com/watch?v=aTJhfggL0u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youtube.com/watch?v=5_V93guyF0s" TargetMode="External"/><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YqG6ljuUp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hyperlink" Target="https://www.youtube.com/watch?v=4jmAtVCeze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HedTNbazgU" TargetMode="External"/><Relationship Id="rId7"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youtube.com/watch?v=wnZM8Rcwy_Y" TargetMode="External"/><Relationship Id="rId5" Type="http://schemas.openxmlformats.org/officeDocument/2006/relationships/image" Target="../media/image5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hyperlink" Target="http://www.dailymotion.com/video/x35eylm" TargetMode="External"/><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etd0OHL_sN8"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hyperlink" Target="https://www.youtube.com/watch?v=D5aeGUlhsYA" TargetMode="External"/><Relationship Id="rId4" Type="http://schemas.openxmlformats.org/officeDocument/2006/relationships/hyperlink" Target="http://www.faregliitaliani.it/FareItaliani/1940.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youtube.com/watch?v=f21b0fcf7y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zBKPyr3mia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as0rMi5meq4"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hyperlink" Target="https://www.youtube.com/watch?v=jF6zm7G_ZbQ" TargetMode="External"/><Relationship Id="rId7" Type="http://schemas.openxmlformats.org/officeDocument/2006/relationships/image" Target="../media/image7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hyperlink" Target="https://www.youtube.com/watch?v=dBuvcQ3ICxs" TargetMode="External"/><Relationship Id="rId4" Type="http://schemas.openxmlformats.org/officeDocument/2006/relationships/hyperlink" Target="https://youtu.be/SCZovBAHkq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hyperlink" Target="https://www.youtube.com/watch?v=0YIxp3-2ErA" TargetMode="External"/><Relationship Id="rId7" Type="http://schemas.openxmlformats.org/officeDocument/2006/relationships/hyperlink" Target="https://www.youtube.com/watch?v=_rTqkWk1Z1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www.google.it/" TargetMode="External"/><Relationship Id="rId5" Type="http://schemas.openxmlformats.org/officeDocument/2006/relationships/hyperlink" Target="https://www.youtube.com/watch?v=7tfyUBEsRnI" TargetMode="External"/><Relationship Id="rId10" Type="http://schemas.openxmlformats.org/officeDocument/2006/relationships/image" Target="../media/image76.jpeg"/><Relationship Id="rId4" Type="http://schemas.openxmlformats.org/officeDocument/2006/relationships/hyperlink" Target="https://www.youtube.com/watch?v=nTYXY6JXchQ" TargetMode="External"/><Relationship Id="rId9" Type="http://schemas.openxmlformats.org/officeDocument/2006/relationships/image" Target="../media/image75.jpe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youtube.com/watch?v=sm5PUO_IkPQ"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i1NdrYrzE8"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www.youtube.com/watch?v=k1Jup5H4nHI" TargetMode="External"/><Relationship Id="rId4" Type="http://schemas.openxmlformats.org/officeDocument/2006/relationships/image" Target="../media/image79.jpeg"/></Relationships>
</file>

<file path=ppt/slides/_rels/slide31.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hyperlink" Target="http://www.raistoria.rai.it/articoli/badoglio-annuncia-larmistizio/10815/default.aspx" TargetMode="External"/><Relationship Id="rId7" Type="http://schemas.openxmlformats.org/officeDocument/2006/relationships/image" Target="../media/image80.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www.raistoria.rai.it/articoli/i-soldati-italiani-nelle-prigioni-di-adolf-hitler/5382/default.aspx" TargetMode="External"/><Relationship Id="rId5" Type="http://schemas.openxmlformats.org/officeDocument/2006/relationships/hyperlink" Target="https://www.youtube.com/watch?v=G0r4ZR-DTvE" TargetMode="External"/><Relationship Id="rId4" Type="http://schemas.openxmlformats.org/officeDocument/2006/relationships/hyperlink" Target="https://www.youtube.com/watch?v=-1fNdGEkyC0" TargetMode="External"/><Relationship Id="rId9" Type="http://schemas.openxmlformats.org/officeDocument/2006/relationships/image" Target="../media/image82.jpeg"/></Relationships>
</file>

<file path=ppt/slides/_rels/slide3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jpeg"/><Relationship Id="rId3" Type="http://schemas.openxmlformats.org/officeDocument/2006/relationships/slideLayout" Target="../slideLayouts/slideLayout7.xml"/><Relationship Id="rId7" Type="http://schemas.openxmlformats.org/officeDocument/2006/relationships/hyperlink" Target="https://www.youtube.com/watch?v=vLiaKom99bg" TargetMode="External"/><Relationship Id="rId12" Type="http://schemas.openxmlformats.org/officeDocument/2006/relationships/image" Target="../media/image87.jpeg"/><Relationship Id="rId2" Type="http://schemas.openxmlformats.org/officeDocument/2006/relationships/audio" Target="file:///G:\film_resistenze\scuola\matteotti2.wma" TargetMode="External"/><Relationship Id="rId1" Type="http://schemas.microsoft.com/office/2007/relationships/media" Target="file:///G:\film_resistenze\scuola\matteotti2.wma" TargetMode="External"/><Relationship Id="rId6" Type="http://schemas.openxmlformats.org/officeDocument/2006/relationships/hyperlink" Target="https://www.youtube.com/watch?v=YTCCPm22hCM" TargetMode="External"/><Relationship Id="rId11" Type="http://schemas.openxmlformats.org/officeDocument/2006/relationships/image" Target="../media/image86.jpeg"/><Relationship Id="rId5" Type="http://schemas.openxmlformats.org/officeDocument/2006/relationships/hyperlink" Target="https://www.youtube.com/watch?v=ibfxirq0Qso" TargetMode="External"/><Relationship Id="rId10" Type="http://schemas.openxmlformats.org/officeDocument/2006/relationships/image" Target="../media/image85.jpeg"/><Relationship Id="rId4" Type="http://schemas.openxmlformats.org/officeDocument/2006/relationships/notesSlide" Target="../notesSlides/notesSlide28.xml"/><Relationship Id="rId9" Type="http://schemas.openxmlformats.org/officeDocument/2006/relationships/image" Target="../media/image84.png"/></Relationships>
</file>

<file path=ppt/slides/_rels/slide33.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9.jpeg"/><Relationship Id="rId7" Type="http://schemas.openxmlformats.org/officeDocument/2006/relationships/image" Target="../media/image91.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hyperlink" Target="https://www.google.it/" TargetMode="External"/><Relationship Id="rId4" Type="http://schemas.openxmlformats.org/officeDocument/2006/relationships/hyperlink" Target="https://www.youtube.com/watch?v=-yYrbUtbD2Q" TargetMode="External"/><Relationship Id="rId9" Type="http://schemas.openxmlformats.org/officeDocument/2006/relationships/image" Target="../media/image93.jpeg"/></Relationships>
</file>

<file path=ppt/slides/_rels/slide34.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4.jpeg"/><Relationship Id="rId7" Type="http://schemas.openxmlformats.org/officeDocument/2006/relationships/hyperlink" Target="https://www.youtube.com/watch?v=h_8O57J8Hy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www.youtube.com/watch?v=4Z-fGmnLPHI" TargetMode="External"/><Relationship Id="rId5" Type="http://schemas.openxmlformats.org/officeDocument/2006/relationships/hyperlink" Target="https://www.youtube.com/watch?v=PJlAVidYtlM&amp;list=RDPJlAVidYtlM" TargetMode="External"/><Relationship Id="rId4" Type="http://schemas.openxmlformats.org/officeDocument/2006/relationships/image" Target="../media/image95.jpeg"/><Relationship Id="rId9" Type="http://schemas.openxmlformats.org/officeDocument/2006/relationships/image" Target="../media/image97.jpe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mdKRsBhH5qY"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99.jpeg"/><Relationship Id="rId4" Type="http://schemas.openxmlformats.org/officeDocument/2006/relationships/image" Target="../media/image98.jpeg"/></Relationships>
</file>

<file path=ppt/slides/_rels/slide36.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hyperlink" Target="https://www.youtube.com/watch?v=JKXyY6Ye7M4" TargetMode="External"/><Relationship Id="rId7" Type="http://schemas.openxmlformats.org/officeDocument/2006/relationships/image" Target="../media/image100.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www.youtube.com/watch?v=HhoRtJSTgNM&amp;list=PL2C33987F511CADC7" TargetMode="External"/><Relationship Id="rId11" Type="http://schemas.openxmlformats.org/officeDocument/2006/relationships/image" Target="../media/image104.jpeg"/><Relationship Id="rId5" Type="http://schemas.openxmlformats.org/officeDocument/2006/relationships/hyperlink" Target="https://www.youtube.com/watch?v=28yjhYUjReA&amp;list=RD28yjhYUjReA" TargetMode="External"/><Relationship Id="rId10" Type="http://schemas.openxmlformats.org/officeDocument/2006/relationships/image" Target="../media/image103.jpeg"/><Relationship Id="rId4" Type="http://schemas.openxmlformats.org/officeDocument/2006/relationships/hyperlink" Target="http://video.repubblica.it/luce/ricorrenze/liberazione-luce-venezia-insorge-28-luglio-1945/197807/196851" TargetMode="External"/><Relationship Id="rId9" Type="http://schemas.openxmlformats.org/officeDocument/2006/relationships/image" Target="../media/image102.jpeg"/></Relationships>
</file>

<file path=ppt/slides/_rels/slide37.xml.rels><?xml version="1.0" encoding="UTF-8" standalone="yes"?>
<Relationships xmlns="http://schemas.openxmlformats.org/package/2006/relationships"><Relationship Id="rId3" Type="http://schemas.openxmlformats.org/officeDocument/2006/relationships/hyperlink" Target="http://www.raistoria.rai.it/articoli/la-strage-di-piazzale-loreto/10667/default.aspx"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38.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07.jpeg"/><Relationship Id="rId7" Type="http://schemas.openxmlformats.org/officeDocument/2006/relationships/image" Target="../media/image111.jpeg"/><Relationship Id="rId2" Type="http://schemas.openxmlformats.org/officeDocument/2006/relationships/image" Target="../media/image106.jpeg"/><Relationship Id="rId1" Type="http://schemas.openxmlformats.org/officeDocument/2006/relationships/slideLayout" Target="../slideLayouts/slideLayout7.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 Id="rId9" Type="http://schemas.openxmlformats.org/officeDocument/2006/relationships/image" Target="../media/image113.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Y_POy2laiU" TargetMode="Externa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s://www.youtube.com/watch?v=g-kv7cDvcOE" TargetMode="External"/><Relationship Id="rId4" Type="http://schemas.openxmlformats.org/officeDocument/2006/relationships/hyperlink" Target="https://www.youtube.com/watch?v=3Z0oSm3fQTI"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aTK5Jwl6gWA" TargetMode="External"/><Relationship Id="rId3" Type="http://schemas.openxmlformats.org/officeDocument/2006/relationships/image" Target="../media/image10.jpeg"/><Relationship Id="rId7" Type="http://schemas.openxmlformats.org/officeDocument/2006/relationships/hyperlink" Target="https://www.youtube.com/watch?v=kLtOVaLOl6I"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hyperlink" Target="http://www.raistoria.rai.it/articoli/pirandello-aderisce-al-fascismo/11181/default.aspx" TargetMode="External"/><Relationship Id="rId13" Type="http://schemas.openxmlformats.org/officeDocument/2006/relationships/image" Target="../media/image20.jpeg"/><Relationship Id="rId3" Type="http://schemas.openxmlformats.org/officeDocument/2006/relationships/image" Target="../media/image14.jpeg"/><Relationship Id="rId7" Type="http://schemas.openxmlformats.org/officeDocument/2006/relationships/hyperlink" Target="https://www.youtube.com/watch?v=n6OyXTNL1vM" TargetMode="External"/><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youtube.com/watch?v=FmfTQTHCrrw" TargetMode="External"/><Relationship Id="rId11" Type="http://schemas.openxmlformats.org/officeDocument/2006/relationships/image" Target="../media/image18.jpeg"/><Relationship Id="rId5" Type="http://schemas.openxmlformats.org/officeDocument/2006/relationships/image" Target="../media/image16.jpeg"/><Relationship Id="rId10" Type="http://schemas.openxmlformats.org/officeDocument/2006/relationships/image" Target="../media/image17.jpeg"/><Relationship Id="rId4" Type="http://schemas.openxmlformats.org/officeDocument/2006/relationships/image" Target="../media/image15.jpeg"/><Relationship Id="rId9" Type="http://schemas.openxmlformats.org/officeDocument/2006/relationships/hyperlink" Target="http://www.raistoria.rai.it/articoli/giovanni-gentile-strenuo-sostenitore-di-mussolini/13200/default.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oilproject.org/lezione/sintesi-fascismo-in-italia-fascistizzazione-attentato-mussolini-elezioni-1929-7160.html" TargetMode="Externa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www.raistoria.rai.it/articoli/spie-del-regime/23430/default.aspx"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huiXULp6i7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DIA\Pictures\fascismo\fascismo_1.jpg"/>
          <p:cNvPicPr>
            <a:picLocks noChangeAspect="1" noChangeArrowheads="1"/>
          </p:cNvPicPr>
          <p:nvPr/>
        </p:nvPicPr>
        <p:blipFill>
          <a:blip r:embed="rId2" cstate="print"/>
          <a:srcRect/>
          <a:stretch>
            <a:fillRect/>
          </a:stretch>
        </p:blipFill>
        <p:spPr bwMode="auto">
          <a:xfrm>
            <a:off x="3214687" y="928687"/>
            <a:ext cx="5929313" cy="5929313"/>
          </a:xfrm>
          <a:prstGeom prst="rect">
            <a:avLst/>
          </a:prstGeom>
          <a:noFill/>
        </p:spPr>
      </p:pic>
      <p:sp>
        <p:nvSpPr>
          <p:cNvPr id="2" name="CasellaDiTesto 1"/>
          <p:cNvSpPr txBox="1"/>
          <p:nvPr/>
        </p:nvSpPr>
        <p:spPr>
          <a:xfrm>
            <a:off x="539552" y="980728"/>
            <a:ext cx="3528392" cy="2862322"/>
          </a:xfrm>
          <a:prstGeom prst="rect">
            <a:avLst/>
          </a:prstGeom>
          <a:solidFill>
            <a:schemeClr val="bg1"/>
          </a:solidFill>
          <a:ln w="38100">
            <a:solidFill>
              <a:schemeClr val="tx1">
                <a:lumMod val="95000"/>
                <a:lumOff val="5000"/>
              </a:schemeClr>
            </a:solidFill>
          </a:ln>
        </p:spPr>
        <p:txBody>
          <a:bodyPr wrap="square" rtlCol="0">
            <a:spAutoFit/>
          </a:bodyPr>
          <a:lstStyle/>
          <a:p>
            <a:r>
              <a:rPr lang="it-IT" sz="6000" b="1" dirty="0" smtClean="0"/>
              <a:t>L’ASCESA DEL</a:t>
            </a:r>
          </a:p>
          <a:p>
            <a:r>
              <a:rPr lang="it-IT" sz="6000" b="1" dirty="0" smtClean="0"/>
              <a:t>FASCISMO</a:t>
            </a:r>
            <a:endParaRPr lang="it-IT" sz="6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860032" y="0"/>
            <a:ext cx="3384376" cy="1200329"/>
          </a:xfrm>
          <a:prstGeom prst="rect">
            <a:avLst/>
          </a:prstGeom>
          <a:noFill/>
        </p:spPr>
        <p:txBody>
          <a:bodyPr wrap="square" rtlCol="0">
            <a:spAutoFit/>
          </a:bodyPr>
          <a:lstStyle/>
          <a:p>
            <a:pPr algn="ctr"/>
            <a:r>
              <a:rPr lang="it-IT" sz="3600" b="1" dirty="0" smtClean="0">
                <a:solidFill>
                  <a:srgbClr val="FF0000"/>
                </a:solidFill>
              </a:rPr>
              <a:t>LEGGI RAZZIALI 1938</a:t>
            </a:r>
            <a:endParaRPr lang="it-IT" sz="3600" b="1" dirty="0">
              <a:solidFill>
                <a:srgbClr val="FF0000"/>
              </a:solidFill>
            </a:endParaRPr>
          </a:p>
        </p:txBody>
      </p:sp>
      <p:sp>
        <p:nvSpPr>
          <p:cNvPr id="7" name="CasellaDiTesto 6"/>
          <p:cNvSpPr txBox="1"/>
          <p:nvPr/>
        </p:nvSpPr>
        <p:spPr>
          <a:xfrm>
            <a:off x="7703840" y="692696"/>
            <a:ext cx="144016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3"/>
              </a:rPr>
              <a:t>leggi_razziali</a:t>
            </a:r>
            <a:endParaRPr lang="it-IT" dirty="0"/>
          </a:p>
        </p:txBody>
      </p:sp>
      <p:pic>
        <p:nvPicPr>
          <p:cNvPr id="10242" name="Picture 2" descr="C:\Users\LIDIA\Pictures\fascismo\fascismo_10_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60" y="1528080"/>
            <a:ext cx="7651378" cy="4845732"/>
          </a:xfrm>
          <a:prstGeom prst="rect">
            <a:avLst/>
          </a:prstGeom>
          <a:noFill/>
        </p:spPr>
      </p:pic>
      <p:pic>
        <p:nvPicPr>
          <p:cNvPr id="10243" name="Picture 3" descr="C:\Users\LIDIA\Pictures\fascismo\fascismo_10_1.jpg"/>
          <p:cNvPicPr>
            <a:picLocks noChangeAspect="1" noChangeArrowheads="1"/>
          </p:cNvPicPr>
          <p:nvPr/>
        </p:nvPicPr>
        <p:blipFill>
          <a:blip r:embed="rId5" cstate="print"/>
          <a:srcRect/>
          <a:stretch>
            <a:fillRect/>
          </a:stretch>
        </p:blipFill>
        <p:spPr bwMode="auto">
          <a:xfrm>
            <a:off x="0" y="185800"/>
            <a:ext cx="4788024" cy="6672200"/>
          </a:xfrm>
          <a:prstGeom prst="rect">
            <a:avLst/>
          </a:prstGeom>
          <a:noFill/>
        </p:spPr>
      </p:pic>
      <p:pic>
        <p:nvPicPr>
          <p:cNvPr id="10244" name="Picture 4" descr="C:\Users\LIDIA\Pictures\fascismo\fascismo_10_2.jpg"/>
          <p:cNvPicPr>
            <a:picLocks noChangeAspect="1" noChangeArrowheads="1"/>
          </p:cNvPicPr>
          <p:nvPr/>
        </p:nvPicPr>
        <p:blipFill>
          <a:blip r:embed="rId6" cstate="print"/>
          <a:srcRect/>
          <a:stretch>
            <a:fillRect/>
          </a:stretch>
        </p:blipFill>
        <p:spPr bwMode="auto">
          <a:xfrm>
            <a:off x="4886325" y="1209675"/>
            <a:ext cx="4257675" cy="5648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0242"/>
                                        </p:tgtEl>
                                      </p:cBhvr>
                                      <p:by x="150000" y="150000"/>
                                    </p:animScale>
                                  </p:childTnLst>
                                </p:cTn>
                              </p:par>
                            </p:childTnLst>
                          </p:cTn>
                        </p:par>
                        <p:par>
                          <p:cTn id="7" fill="hold">
                            <p:stCondLst>
                              <p:cond delay="2000"/>
                            </p:stCondLst>
                            <p:childTnLst>
                              <p:par>
                                <p:cTn id="8" presetID="6" presetClass="entr" presetSubtype="16" fill="hold" nodeType="afterEffect">
                                  <p:stCondLst>
                                    <p:cond delay="2500"/>
                                  </p:stCondLst>
                                  <p:childTnLst>
                                    <p:set>
                                      <p:cBhvr>
                                        <p:cTn id="9" dur="1" fill="hold">
                                          <p:stCondLst>
                                            <p:cond delay="0"/>
                                          </p:stCondLst>
                                        </p:cTn>
                                        <p:tgtEl>
                                          <p:spTgt spid="10243"/>
                                        </p:tgtEl>
                                        <p:attrNameLst>
                                          <p:attrName>style.visibility</p:attrName>
                                        </p:attrNameLst>
                                      </p:cBhvr>
                                      <p:to>
                                        <p:strVal val="visible"/>
                                      </p:to>
                                    </p:set>
                                    <p:animEffect transition="in" filter="circle(in)">
                                      <p:cBhvr>
                                        <p:cTn id="10" dur="2000"/>
                                        <p:tgtEl>
                                          <p:spTgt spid="10243"/>
                                        </p:tgtEl>
                                      </p:cBhvr>
                                    </p:animEffect>
                                  </p:childTnLst>
                                </p:cTn>
                              </p:par>
                            </p:childTnLst>
                          </p:cTn>
                        </p:par>
                        <p:par>
                          <p:cTn id="11" fill="hold">
                            <p:stCondLst>
                              <p:cond delay="6500"/>
                            </p:stCondLst>
                            <p:childTnLst>
                              <p:par>
                                <p:cTn id="12" presetID="6" presetClass="entr" presetSubtype="16" fill="hold" nodeType="afterEffect">
                                  <p:stCondLst>
                                    <p:cond delay="1500"/>
                                  </p:stCondLst>
                                  <p:childTnLst>
                                    <p:set>
                                      <p:cBhvr>
                                        <p:cTn id="13" dur="1" fill="hold">
                                          <p:stCondLst>
                                            <p:cond delay="0"/>
                                          </p:stCondLst>
                                        </p:cTn>
                                        <p:tgtEl>
                                          <p:spTgt spid="10244"/>
                                        </p:tgtEl>
                                        <p:attrNameLst>
                                          <p:attrName>style.visibility</p:attrName>
                                        </p:attrNameLst>
                                      </p:cBhvr>
                                      <p:to>
                                        <p:strVal val="visible"/>
                                      </p:to>
                                    </p:set>
                                    <p:animEffect transition="in" filter="circle(in)">
                                      <p:cBhvr>
                                        <p:cTn id="14"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96336" y="0"/>
            <a:ext cx="136815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3"/>
              </a:rPr>
              <a:t>corporazioni</a:t>
            </a:r>
            <a:endParaRPr lang="it-IT" dirty="0"/>
          </a:p>
        </p:txBody>
      </p:sp>
      <p:sp>
        <p:nvSpPr>
          <p:cNvPr id="9" name="CasellaDiTesto 8"/>
          <p:cNvSpPr txBox="1"/>
          <p:nvPr/>
        </p:nvSpPr>
        <p:spPr>
          <a:xfrm>
            <a:off x="0" y="0"/>
            <a:ext cx="5472608" cy="523220"/>
          </a:xfrm>
          <a:prstGeom prst="rect">
            <a:avLst/>
          </a:prstGeom>
          <a:noFill/>
        </p:spPr>
        <p:txBody>
          <a:bodyPr wrap="square" rtlCol="0">
            <a:spAutoFit/>
          </a:bodyPr>
          <a:lstStyle/>
          <a:p>
            <a:r>
              <a:rPr lang="it-IT" sz="2800" b="1" dirty="0" smtClean="0">
                <a:solidFill>
                  <a:srgbClr val="FF0000"/>
                </a:solidFill>
              </a:rPr>
              <a:t>LA POLITICA FASCISTA DEL LAVORO</a:t>
            </a:r>
            <a:endParaRPr lang="it-IT" sz="2800" b="1" dirty="0">
              <a:solidFill>
                <a:srgbClr val="FF0000"/>
              </a:solidFill>
            </a:endParaRPr>
          </a:p>
        </p:txBody>
      </p:sp>
      <p:sp>
        <p:nvSpPr>
          <p:cNvPr id="11" name="CasellaDiTesto 10"/>
          <p:cNvSpPr txBox="1"/>
          <p:nvPr/>
        </p:nvSpPr>
        <p:spPr>
          <a:xfrm>
            <a:off x="5652120" y="0"/>
            <a:ext cx="194421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4"/>
              </a:rPr>
              <a:t>condizioni_lavoro</a:t>
            </a:r>
            <a:endParaRPr lang="it-IT" dirty="0"/>
          </a:p>
        </p:txBody>
      </p:sp>
      <p:pic>
        <p:nvPicPr>
          <p:cNvPr id="11266" name="Picture 2" descr="C:\Users\LIDIA\Pictures\fascismo\fascismo_11_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81475" y="620688"/>
            <a:ext cx="4962525" cy="6475412"/>
          </a:xfrm>
          <a:prstGeom prst="rect">
            <a:avLst/>
          </a:prstGeom>
          <a:noFill/>
        </p:spPr>
      </p:pic>
      <p:pic>
        <p:nvPicPr>
          <p:cNvPr id="11268" name="Picture 4" descr="C:\Users\LIDIA\Pictures\fascismo\fascismo_11_3.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548680"/>
            <a:ext cx="5194300" cy="6604000"/>
          </a:xfrm>
          <a:prstGeom prst="rect">
            <a:avLst/>
          </a:prstGeom>
          <a:noFill/>
        </p:spPr>
      </p:pic>
      <p:pic>
        <p:nvPicPr>
          <p:cNvPr id="11267" name="Picture 3" descr="C:\Users\LIDIA\Pictures\fascismo\fascismo_11_4.jpg"/>
          <p:cNvPicPr>
            <a:picLocks noChangeAspect="1" noChangeArrowheads="1"/>
          </p:cNvPicPr>
          <p:nvPr/>
        </p:nvPicPr>
        <p:blipFill>
          <a:blip r:embed="rId7" cstate="print"/>
          <a:srcRect/>
          <a:stretch>
            <a:fillRect/>
          </a:stretch>
        </p:blipFill>
        <p:spPr bwMode="auto">
          <a:xfrm>
            <a:off x="4572000" y="650875"/>
            <a:ext cx="4303712" cy="6207125"/>
          </a:xfrm>
          <a:prstGeom prst="rect">
            <a:avLst/>
          </a:prstGeom>
          <a:noFill/>
        </p:spPr>
      </p:pic>
      <p:pic>
        <p:nvPicPr>
          <p:cNvPr id="11269" name="Picture 5" descr="C:\Users\LIDIA\Pictures\fascismo\fascismo_11_2.jpg"/>
          <p:cNvPicPr>
            <a:picLocks noChangeAspect="1" noChangeArrowheads="1"/>
          </p:cNvPicPr>
          <p:nvPr/>
        </p:nvPicPr>
        <p:blipFill>
          <a:blip r:embed="rId8" cstate="print"/>
          <a:srcRect/>
          <a:stretch>
            <a:fillRect/>
          </a:stretch>
        </p:blipFill>
        <p:spPr bwMode="auto">
          <a:xfrm>
            <a:off x="-364752" y="392049"/>
            <a:ext cx="9508752" cy="6465951"/>
          </a:xfrm>
          <a:prstGeom prst="rect">
            <a:avLst/>
          </a:prstGeom>
          <a:noFill/>
        </p:spPr>
      </p:pic>
      <p:pic>
        <p:nvPicPr>
          <p:cNvPr id="11271" name="Picture 7" descr="C:\Users\LIDIA\Pictures\fascismo\fascismo_11_1.jpg"/>
          <p:cNvPicPr>
            <a:picLocks noChangeAspect="1" noChangeArrowheads="1"/>
          </p:cNvPicPr>
          <p:nvPr/>
        </p:nvPicPr>
        <p:blipFill>
          <a:blip r:embed="rId9" cstate="print"/>
          <a:srcRect/>
          <a:stretch>
            <a:fillRect/>
          </a:stretch>
        </p:blipFill>
        <p:spPr bwMode="auto">
          <a:xfrm rot="21057032">
            <a:off x="3073048" y="1727390"/>
            <a:ext cx="2641640" cy="37982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3000"/>
                                  </p:stCondLst>
                                  <p:childTnLst>
                                    <p:set>
                                      <p:cBhvr>
                                        <p:cTn id="6" dur="1" fill="hold">
                                          <p:stCondLst>
                                            <p:cond delay="0"/>
                                          </p:stCondLst>
                                        </p:cTn>
                                        <p:tgtEl>
                                          <p:spTgt spid="11268"/>
                                        </p:tgtEl>
                                        <p:attrNameLst>
                                          <p:attrName>style.visibility</p:attrName>
                                        </p:attrNameLst>
                                      </p:cBhvr>
                                      <p:to>
                                        <p:strVal val="visible"/>
                                      </p:to>
                                    </p:set>
                                    <p:animEffect transition="in" filter="slide(fromBottom)">
                                      <p:cBhvr>
                                        <p:cTn id="7" dur="500"/>
                                        <p:tgtEl>
                                          <p:spTgt spid="11268"/>
                                        </p:tgtEl>
                                      </p:cBhvr>
                                    </p:animEffect>
                                  </p:childTnLst>
                                </p:cTn>
                              </p:par>
                            </p:childTnLst>
                          </p:cTn>
                        </p:par>
                        <p:par>
                          <p:cTn id="8" fill="hold">
                            <p:stCondLst>
                              <p:cond delay="3500"/>
                            </p:stCondLst>
                            <p:childTnLst>
                              <p:par>
                                <p:cTn id="9" presetID="12" presetClass="entr" presetSubtype="4" fill="hold" nodeType="afterEffect">
                                  <p:stCondLst>
                                    <p:cond delay="2000"/>
                                  </p:stCondLst>
                                  <p:childTnLst>
                                    <p:set>
                                      <p:cBhvr>
                                        <p:cTn id="10" dur="1" fill="hold">
                                          <p:stCondLst>
                                            <p:cond delay="0"/>
                                          </p:stCondLst>
                                        </p:cTn>
                                        <p:tgtEl>
                                          <p:spTgt spid="11267"/>
                                        </p:tgtEl>
                                        <p:attrNameLst>
                                          <p:attrName>style.visibility</p:attrName>
                                        </p:attrNameLst>
                                      </p:cBhvr>
                                      <p:to>
                                        <p:strVal val="visible"/>
                                      </p:to>
                                    </p:set>
                                    <p:animEffect transition="in" filter="slide(fromBottom)">
                                      <p:cBhvr>
                                        <p:cTn id="11" dur="500"/>
                                        <p:tgtEl>
                                          <p:spTgt spid="11267"/>
                                        </p:tgtEl>
                                      </p:cBhvr>
                                    </p:animEffect>
                                  </p:childTnLst>
                                </p:cTn>
                              </p:par>
                            </p:childTnLst>
                          </p:cTn>
                        </p:par>
                        <p:par>
                          <p:cTn id="12" fill="hold">
                            <p:stCondLst>
                              <p:cond delay="6000"/>
                            </p:stCondLst>
                            <p:childTnLst>
                              <p:par>
                                <p:cTn id="13" presetID="6" presetClass="entr" presetSubtype="16" fill="hold" nodeType="afterEffect">
                                  <p:stCondLst>
                                    <p:cond delay="2500"/>
                                  </p:stCondLst>
                                  <p:childTnLst>
                                    <p:set>
                                      <p:cBhvr>
                                        <p:cTn id="14" dur="1" fill="hold">
                                          <p:stCondLst>
                                            <p:cond delay="0"/>
                                          </p:stCondLst>
                                        </p:cTn>
                                        <p:tgtEl>
                                          <p:spTgt spid="11269"/>
                                        </p:tgtEl>
                                        <p:attrNameLst>
                                          <p:attrName>style.visibility</p:attrName>
                                        </p:attrNameLst>
                                      </p:cBhvr>
                                      <p:to>
                                        <p:strVal val="visible"/>
                                      </p:to>
                                    </p:set>
                                    <p:animEffect transition="in" filter="circle(in)">
                                      <p:cBhvr>
                                        <p:cTn id="15" dur="2000"/>
                                        <p:tgtEl>
                                          <p:spTgt spid="11269"/>
                                        </p:tgtEl>
                                      </p:cBhvr>
                                    </p:animEffect>
                                  </p:childTnLst>
                                </p:cTn>
                              </p:par>
                            </p:childTnLst>
                          </p:cTn>
                        </p:par>
                        <p:par>
                          <p:cTn id="16" fill="hold">
                            <p:stCondLst>
                              <p:cond delay="10500"/>
                            </p:stCondLst>
                            <p:childTnLst>
                              <p:par>
                                <p:cTn id="17" presetID="2" presetClass="entr" presetSubtype="4" fill="hold" nodeType="afterEffect">
                                  <p:stCondLst>
                                    <p:cond delay="4000"/>
                                  </p:stCondLst>
                                  <p:childTnLst>
                                    <p:set>
                                      <p:cBhvr>
                                        <p:cTn id="18" dur="1" fill="hold">
                                          <p:stCondLst>
                                            <p:cond delay="0"/>
                                          </p:stCondLst>
                                        </p:cTn>
                                        <p:tgtEl>
                                          <p:spTgt spid="11271"/>
                                        </p:tgtEl>
                                        <p:attrNameLst>
                                          <p:attrName>style.visibility</p:attrName>
                                        </p:attrNameLst>
                                      </p:cBhvr>
                                      <p:to>
                                        <p:strVal val="visible"/>
                                      </p:to>
                                    </p:set>
                                    <p:anim calcmode="lin" valueType="num">
                                      <p:cBhvr additive="base">
                                        <p:cTn id="19" dur="500" fill="hold"/>
                                        <p:tgtEl>
                                          <p:spTgt spid="11271"/>
                                        </p:tgtEl>
                                        <p:attrNameLst>
                                          <p:attrName>ppt_x</p:attrName>
                                        </p:attrNameLst>
                                      </p:cBhvr>
                                      <p:tavLst>
                                        <p:tav tm="0">
                                          <p:val>
                                            <p:strVal val="#ppt_x"/>
                                          </p:val>
                                        </p:tav>
                                        <p:tav tm="100000">
                                          <p:val>
                                            <p:strVal val="#ppt_x"/>
                                          </p:val>
                                        </p:tav>
                                      </p:tavLst>
                                    </p:anim>
                                    <p:anim calcmode="lin" valueType="num">
                                      <p:cBhvr additive="base">
                                        <p:cTn id="20" dur="500" fill="hold"/>
                                        <p:tgtEl>
                                          <p:spTgt spid="11271"/>
                                        </p:tgtEl>
                                        <p:attrNameLst>
                                          <p:attrName>ppt_y</p:attrName>
                                        </p:attrNameLst>
                                      </p:cBhvr>
                                      <p:tavLst>
                                        <p:tav tm="0">
                                          <p:val>
                                            <p:strVal val="1+#ppt_h/2"/>
                                          </p:val>
                                        </p:tav>
                                        <p:tav tm="100000">
                                          <p:val>
                                            <p:strVal val="#ppt_y"/>
                                          </p:val>
                                        </p:tav>
                                      </p:tavLst>
                                    </p:anim>
                                  </p:childTnLst>
                                </p:cTn>
                              </p:par>
                            </p:childTnLst>
                          </p:cTn>
                        </p:par>
                        <p:par>
                          <p:cTn id="21" fill="hold">
                            <p:stCondLst>
                              <p:cond delay="15000"/>
                            </p:stCondLst>
                            <p:childTnLst>
                              <p:par>
                                <p:cTn id="22" presetID="6" presetClass="emph" presetSubtype="0" fill="hold" nodeType="afterEffect">
                                  <p:stCondLst>
                                    <p:cond delay="500"/>
                                  </p:stCondLst>
                                  <p:childTnLst>
                                    <p:animScale>
                                      <p:cBhvr>
                                        <p:cTn id="23" dur="2000" fill="hold"/>
                                        <p:tgtEl>
                                          <p:spTgt spid="112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Users\LIDIA\Pictures\fascismo\fascismo_12_4.jpg"/>
          <p:cNvPicPr>
            <a:picLocks noChangeAspect="1" noChangeArrowheads="1"/>
          </p:cNvPicPr>
          <p:nvPr/>
        </p:nvPicPr>
        <p:blipFill>
          <a:blip r:embed="rId3" cstate="print"/>
          <a:srcRect/>
          <a:stretch>
            <a:fillRect/>
          </a:stretch>
        </p:blipFill>
        <p:spPr bwMode="auto">
          <a:xfrm>
            <a:off x="6273208" y="3645024"/>
            <a:ext cx="2870792" cy="3212976"/>
          </a:xfrm>
          <a:prstGeom prst="rect">
            <a:avLst/>
          </a:prstGeom>
          <a:noFill/>
        </p:spPr>
      </p:pic>
      <p:sp>
        <p:nvSpPr>
          <p:cNvPr id="2" name="CasellaDiTesto 1"/>
          <p:cNvSpPr txBox="1"/>
          <p:nvPr/>
        </p:nvSpPr>
        <p:spPr>
          <a:xfrm>
            <a:off x="0" y="0"/>
            <a:ext cx="2736304" cy="1200329"/>
          </a:xfrm>
          <a:prstGeom prst="rect">
            <a:avLst/>
          </a:prstGeom>
          <a:noFill/>
        </p:spPr>
        <p:txBody>
          <a:bodyPr wrap="square" rtlCol="0">
            <a:spAutoFit/>
          </a:bodyPr>
          <a:lstStyle/>
          <a:p>
            <a:r>
              <a:rPr lang="it-IT" sz="3600" b="1" dirty="0" smtClean="0">
                <a:solidFill>
                  <a:srgbClr val="FF0000"/>
                </a:solidFill>
              </a:rPr>
              <a:t>AUTARCHIA</a:t>
            </a:r>
          </a:p>
          <a:p>
            <a:r>
              <a:rPr lang="it-IT" sz="3600" b="1" dirty="0" smtClean="0">
                <a:solidFill>
                  <a:srgbClr val="FF0000"/>
                </a:solidFill>
              </a:rPr>
              <a:t>E INDUSTRIA</a:t>
            </a:r>
            <a:endParaRPr lang="it-IT" sz="3600" b="1" dirty="0">
              <a:solidFill>
                <a:srgbClr val="FF0000"/>
              </a:solidFill>
            </a:endParaRPr>
          </a:p>
        </p:txBody>
      </p:sp>
      <p:sp>
        <p:nvSpPr>
          <p:cNvPr id="8" name="Rettangolo 7"/>
          <p:cNvSpPr/>
          <p:nvPr/>
        </p:nvSpPr>
        <p:spPr>
          <a:xfrm>
            <a:off x="0" y="1340768"/>
            <a:ext cx="2771800" cy="1200329"/>
          </a:xfrm>
          <a:prstGeom prst="rect">
            <a:avLst/>
          </a:prstGeom>
        </p:spPr>
        <p:txBody>
          <a:bodyPr wrap="square">
            <a:spAutoFit/>
          </a:bodyPr>
          <a:lstStyle/>
          <a:p>
            <a:r>
              <a:rPr lang="it-IT" sz="2400" b="1" dirty="0" smtClean="0"/>
              <a:t>autosufficienza economica della nazione</a:t>
            </a:r>
          </a:p>
        </p:txBody>
      </p:sp>
      <p:sp>
        <p:nvSpPr>
          <p:cNvPr id="10" name="Rettangolo 9"/>
          <p:cNvSpPr/>
          <p:nvPr/>
        </p:nvSpPr>
        <p:spPr>
          <a:xfrm>
            <a:off x="3203848" y="3356992"/>
            <a:ext cx="2160240" cy="1569660"/>
          </a:xfrm>
          <a:prstGeom prst="rect">
            <a:avLst/>
          </a:prstGeom>
        </p:spPr>
        <p:txBody>
          <a:bodyPr wrap="square">
            <a:spAutoFit/>
          </a:bodyPr>
          <a:lstStyle/>
          <a:p>
            <a:r>
              <a:rPr lang="it-IT" sz="2400" b="1" dirty="0" smtClean="0"/>
              <a:t>eliminazione del  ricorso alle importazioni dall'estero</a:t>
            </a:r>
            <a:endParaRPr lang="it-IT" sz="2400" b="1" dirty="0"/>
          </a:p>
        </p:txBody>
      </p:sp>
      <p:sp>
        <p:nvSpPr>
          <p:cNvPr id="11" name="CasellaDiTesto 10"/>
          <p:cNvSpPr txBox="1"/>
          <p:nvPr/>
        </p:nvSpPr>
        <p:spPr>
          <a:xfrm>
            <a:off x="3707904" y="5085184"/>
            <a:ext cx="2520280" cy="1200329"/>
          </a:xfrm>
          <a:prstGeom prst="rect">
            <a:avLst/>
          </a:prstGeom>
          <a:noFill/>
        </p:spPr>
        <p:txBody>
          <a:bodyPr wrap="square" rtlCol="0">
            <a:spAutoFit/>
          </a:bodyPr>
          <a:lstStyle/>
          <a:p>
            <a:r>
              <a:rPr lang="it-IT" sz="2400" b="1" dirty="0" smtClean="0"/>
              <a:t>sviluppo della produzione interna</a:t>
            </a:r>
            <a:endParaRPr lang="it-IT" sz="2400" b="1" dirty="0"/>
          </a:p>
        </p:txBody>
      </p:sp>
      <p:sp>
        <p:nvSpPr>
          <p:cNvPr id="12" name="CasellaDiTesto 11"/>
          <p:cNvSpPr txBox="1"/>
          <p:nvPr/>
        </p:nvSpPr>
        <p:spPr>
          <a:xfrm>
            <a:off x="1763688" y="2492896"/>
            <a:ext cx="115212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4"/>
              </a:rPr>
              <a:t>pubblicità</a:t>
            </a:r>
            <a:endParaRPr lang="it-IT" dirty="0"/>
          </a:p>
        </p:txBody>
      </p:sp>
      <p:sp>
        <p:nvSpPr>
          <p:cNvPr id="13" name="CasellaDiTesto 12"/>
          <p:cNvSpPr txBox="1"/>
          <p:nvPr/>
        </p:nvSpPr>
        <p:spPr>
          <a:xfrm>
            <a:off x="0" y="2492896"/>
            <a:ext cx="108012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5"/>
              </a:rPr>
              <a:t>autarchia</a:t>
            </a:r>
            <a:endParaRPr lang="it-IT" dirty="0"/>
          </a:p>
        </p:txBody>
      </p:sp>
      <p:sp>
        <p:nvSpPr>
          <p:cNvPr id="14" name="CasellaDiTesto 13"/>
          <p:cNvSpPr txBox="1"/>
          <p:nvPr/>
        </p:nvSpPr>
        <p:spPr>
          <a:xfrm>
            <a:off x="0" y="2852936"/>
            <a:ext cx="10436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6"/>
              </a:rPr>
              <a:t>profumi</a:t>
            </a:r>
            <a:endParaRPr lang="it-IT" dirty="0"/>
          </a:p>
        </p:txBody>
      </p:sp>
      <p:sp>
        <p:nvSpPr>
          <p:cNvPr id="15" name="CasellaDiTesto 14"/>
          <p:cNvSpPr txBox="1"/>
          <p:nvPr/>
        </p:nvSpPr>
        <p:spPr>
          <a:xfrm>
            <a:off x="1115616" y="2852936"/>
            <a:ext cx="53955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7"/>
              </a:rPr>
              <a:t>bici</a:t>
            </a:r>
            <a:endParaRPr lang="it-IT" dirty="0"/>
          </a:p>
        </p:txBody>
      </p:sp>
      <p:sp>
        <p:nvSpPr>
          <p:cNvPr id="16" name="CasellaDiTesto 15"/>
          <p:cNvSpPr txBox="1"/>
          <p:nvPr/>
        </p:nvSpPr>
        <p:spPr>
          <a:xfrm>
            <a:off x="2195736" y="2852936"/>
            <a:ext cx="79208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8"/>
              </a:rPr>
              <a:t>torino</a:t>
            </a:r>
            <a:endParaRPr lang="it-IT" dirty="0"/>
          </a:p>
        </p:txBody>
      </p:sp>
      <p:sp>
        <p:nvSpPr>
          <p:cNvPr id="18" name="CasellaDiTesto 17"/>
          <p:cNvSpPr txBox="1"/>
          <p:nvPr/>
        </p:nvSpPr>
        <p:spPr>
          <a:xfrm>
            <a:off x="1115616" y="2492896"/>
            <a:ext cx="64807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9"/>
              </a:rPr>
              <a:t>SNIA</a:t>
            </a:r>
            <a:endParaRPr lang="it-IT" dirty="0"/>
          </a:p>
        </p:txBody>
      </p:sp>
      <p:sp>
        <p:nvSpPr>
          <p:cNvPr id="19" name="CasellaDiTesto 18"/>
          <p:cNvSpPr txBox="1"/>
          <p:nvPr/>
        </p:nvSpPr>
        <p:spPr>
          <a:xfrm>
            <a:off x="5364088" y="6488668"/>
            <a:ext cx="72008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10"/>
              </a:rPr>
              <a:t>ruota</a:t>
            </a:r>
            <a:endParaRPr lang="it-IT" dirty="0"/>
          </a:p>
        </p:txBody>
      </p:sp>
      <p:sp>
        <p:nvSpPr>
          <p:cNvPr id="20" name="CasellaDiTesto 19"/>
          <p:cNvSpPr txBox="1"/>
          <p:nvPr/>
        </p:nvSpPr>
        <p:spPr>
          <a:xfrm>
            <a:off x="4139952" y="6488668"/>
            <a:ext cx="115212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11"/>
              </a:rPr>
              <a:t>carburanti</a:t>
            </a:r>
            <a:endParaRPr lang="it-IT" dirty="0"/>
          </a:p>
        </p:txBody>
      </p:sp>
      <p:pic>
        <p:nvPicPr>
          <p:cNvPr id="12290" name="Picture 2" descr="C:\Users\LIDIA\Pictures\fascismo\fascismo_12_1.jpg"/>
          <p:cNvPicPr>
            <a:picLocks noChangeAspect="1" noChangeArrowheads="1"/>
          </p:cNvPicPr>
          <p:nvPr/>
        </p:nvPicPr>
        <p:blipFill>
          <a:blip r:embed="rId12" cstate="print"/>
          <a:srcRect/>
          <a:stretch>
            <a:fillRect/>
          </a:stretch>
        </p:blipFill>
        <p:spPr bwMode="auto">
          <a:xfrm>
            <a:off x="3059832" y="0"/>
            <a:ext cx="2979738" cy="3255962"/>
          </a:xfrm>
          <a:prstGeom prst="rect">
            <a:avLst/>
          </a:prstGeom>
          <a:noFill/>
        </p:spPr>
      </p:pic>
      <p:pic>
        <p:nvPicPr>
          <p:cNvPr id="12291" name="Picture 3" descr="C:\Users\LIDIA\Pictures\fascismo\fascismo_12_2.jpg"/>
          <p:cNvPicPr>
            <a:picLocks noChangeAspect="1" noChangeArrowheads="1"/>
          </p:cNvPicPr>
          <p:nvPr/>
        </p:nvPicPr>
        <p:blipFill>
          <a:blip r:embed="rId13" cstate="print"/>
          <a:srcRect/>
          <a:stretch>
            <a:fillRect/>
          </a:stretch>
        </p:blipFill>
        <p:spPr bwMode="auto">
          <a:xfrm>
            <a:off x="6208712" y="0"/>
            <a:ext cx="2935288" cy="3375025"/>
          </a:xfrm>
          <a:prstGeom prst="rect">
            <a:avLst/>
          </a:prstGeom>
          <a:noFill/>
        </p:spPr>
      </p:pic>
      <p:pic>
        <p:nvPicPr>
          <p:cNvPr id="12292" name="Picture 4" descr="C:\Users\LIDIA\Pictures\fascismo\fascismo_12_3.jpg"/>
          <p:cNvPicPr>
            <a:picLocks noChangeAspect="1" noChangeArrowheads="1"/>
          </p:cNvPicPr>
          <p:nvPr/>
        </p:nvPicPr>
        <p:blipFill>
          <a:blip r:embed="rId14" cstate="print"/>
          <a:srcRect/>
          <a:stretch>
            <a:fillRect/>
          </a:stretch>
        </p:blipFill>
        <p:spPr bwMode="auto">
          <a:xfrm>
            <a:off x="0" y="3260725"/>
            <a:ext cx="3230562" cy="35972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LIDIA\Pictures\fascismo\fascismo_13_7.jpg"/>
          <p:cNvPicPr>
            <a:picLocks noChangeAspect="1" noChangeArrowheads="1"/>
          </p:cNvPicPr>
          <p:nvPr/>
        </p:nvPicPr>
        <p:blipFill>
          <a:blip r:embed="rId3" cstate="print"/>
          <a:srcRect/>
          <a:stretch>
            <a:fillRect/>
          </a:stretch>
        </p:blipFill>
        <p:spPr bwMode="auto">
          <a:xfrm>
            <a:off x="0" y="3276600"/>
            <a:ext cx="4802188" cy="3581400"/>
          </a:xfrm>
          <a:prstGeom prst="rect">
            <a:avLst/>
          </a:prstGeom>
          <a:noFill/>
        </p:spPr>
      </p:pic>
      <p:pic>
        <p:nvPicPr>
          <p:cNvPr id="13315" name="Picture 3" descr="C:\Users\LIDIA\Pictures\fascismo\fascismo_13_6.jpg"/>
          <p:cNvPicPr>
            <a:picLocks noChangeAspect="1" noChangeArrowheads="1"/>
          </p:cNvPicPr>
          <p:nvPr/>
        </p:nvPicPr>
        <p:blipFill>
          <a:blip r:embed="rId4" cstate="print"/>
          <a:srcRect/>
          <a:stretch>
            <a:fillRect/>
          </a:stretch>
        </p:blipFill>
        <p:spPr bwMode="auto">
          <a:xfrm>
            <a:off x="0" y="0"/>
            <a:ext cx="4897438" cy="6391276"/>
          </a:xfrm>
          <a:prstGeom prst="rect">
            <a:avLst/>
          </a:prstGeom>
          <a:noFill/>
        </p:spPr>
      </p:pic>
      <p:pic>
        <p:nvPicPr>
          <p:cNvPr id="13316" name="Picture 4" descr="C:\Users\LIDIA\Pictures\fascismo\fascismo_13_5.jpg"/>
          <p:cNvPicPr>
            <a:picLocks noChangeAspect="1" noChangeArrowheads="1"/>
          </p:cNvPicPr>
          <p:nvPr/>
        </p:nvPicPr>
        <p:blipFill>
          <a:blip r:embed="rId5" cstate="print"/>
          <a:srcRect/>
          <a:stretch>
            <a:fillRect/>
          </a:stretch>
        </p:blipFill>
        <p:spPr bwMode="auto">
          <a:xfrm>
            <a:off x="5295900" y="3981450"/>
            <a:ext cx="3848100" cy="2876550"/>
          </a:xfrm>
          <a:prstGeom prst="rect">
            <a:avLst/>
          </a:prstGeom>
          <a:noFill/>
        </p:spPr>
      </p:pic>
      <p:pic>
        <p:nvPicPr>
          <p:cNvPr id="13317" name="Picture 5" descr="C:\Users\LIDIA\Pictures\fascismo\fascismo_13_4.jpg"/>
          <p:cNvPicPr>
            <a:picLocks noChangeAspect="1" noChangeArrowheads="1"/>
          </p:cNvPicPr>
          <p:nvPr/>
        </p:nvPicPr>
        <p:blipFill>
          <a:blip r:embed="rId6" cstate="print"/>
          <a:srcRect/>
          <a:stretch>
            <a:fillRect/>
          </a:stretch>
        </p:blipFill>
        <p:spPr bwMode="auto">
          <a:xfrm>
            <a:off x="4559300" y="0"/>
            <a:ext cx="4584700" cy="3005138"/>
          </a:xfrm>
          <a:prstGeom prst="rect">
            <a:avLst/>
          </a:prstGeom>
          <a:noFill/>
        </p:spPr>
      </p:pic>
      <p:pic>
        <p:nvPicPr>
          <p:cNvPr id="13318" name="Picture 6" descr="C:\Users\LIDIA\Pictures\fascismo\fascismo_13_3.jpg"/>
          <p:cNvPicPr>
            <a:picLocks noChangeAspect="1" noChangeArrowheads="1"/>
          </p:cNvPicPr>
          <p:nvPr/>
        </p:nvPicPr>
        <p:blipFill>
          <a:blip r:embed="rId7" cstate="print"/>
          <a:srcRect/>
          <a:stretch>
            <a:fillRect/>
          </a:stretch>
        </p:blipFill>
        <p:spPr bwMode="auto">
          <a:xfrm>
            <a:off x="0" y="0"/>
            <a:ext cx="5556993" cy="6048672"/>
          </a:xfrm>
          <a:prstGeom prst="rect">
            <a:avLst/>
          </a:prstGeom>
          <a:noFill/>
        </p:spPr>
      </p:pic>
      <p:pic>
        <p:nvPicPr>
          <p:cNvPr id="13319" name="Picture 7" descr="C:\Users\LIDIA\Pictures\fascismo\fascismo_13_2.jpg"/>
          <p:cNvPicPr>
            <a:picLocks noChangeAspect="1" noChangeArrowheads="1"/>
          </p:cNvPicPr>
          <p:nvPr/>
        </p:nvPicPr>
        <p:blipFill>
          <a:blip r:embed="rId8" cstate="print"/>
          <a:srcRect/>
          <a:stretch>
            <a:fillRect/>
          </a:stretch>
        </p:blipFill>
        <p:spPr bwMode="auto">
          <a:xfrm>
            <a:off x="0" y="3236912"/>
            <a:ext cx="5662612" cy="3621088"/>
          </a:xfrm>
          <a:prstGeom prst="rect">
            <a:avLst/>
          </a:prstGeom>
          <a:noFill/>
        </p:spPr>
      </p:pic>
      <p:sp>
        <p:nvSpPr>
          <p:cNvPr id="9" name="CasellaDiTesto 8"/>
          <p:cNvSpPr txBox="1"/>
          <p:nvPr/>
        </p:nvSpPr>
        <p:spPr>
          <a:xfrm>
            <a:off x="4283968" y="6488668"/>
            <a:ext cx="136815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9"/>
              </a:rPr>
              <a:t>architettura</a:t>
            </a:r>
            <a:endParaRPr lang="it-IT" dirty="0"/>
          </a:p>
        </p:txBody>
      </p:sp>
      <p:sp>
        <p:nvSpPr>
          <p:cNvPr id="11" name="CasellaDiTesto 10"/>
          <p:cNvSpPr txBox="1"/>
          <p:nvPr/>
        </p:nvSpPr>
        <p:spPr>
          <a:xfrm>
            <a:off x="899592" y="6488668"/>
            <a:ext cx="151216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10"/>
              </a:rPr>
              <a:t>case_popolari</a:t>
            </a:r>
            <a:endParaRPr lang="it-IT" dirty="0"/>
          </a:p>
        </p:txBody>
      </p:sp>
      <p:sp>
        <p:nvSpPr>
          <p:cNvPr id="13" name="CasellaDiTesto 12"/>
          <p:cNvSpPr txBox="1"/>
          <p:nvPr/>
        </p:nvSpPr>
        <p:spPr>
          <a:xfrm>
            <a:off x="2411760" y="6488668"/>
            <a:ext cx="18722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11" action="ppaction://hlinkfile"/>
              </a:rPr>
              <a:t>opere_pubbliche</a:t>
            </a:r>
            <a:endParaRPr lang="it-IT" dirty="0"/>
          </a:p>
        </p:txBody>
      </p:sp>
      <p:pic>
        <p:nvPicPr>
          <p:cNvPr id="13320" name="Picture 8" descr="C:\Users\LIDIA\Pictures\fascismo\fascismo_13_1.jpg"/>
          <p:cNvPicPr>
            <a:picLocks noChangeAspect="1" noChangeArrowheads="1"/>
          </p:cNvPicPr>
          <p:nvPr/>
        </p:nvPicPr>
        <p:blipFill>
          <a:blip r:embed="rId12" cstate="print"/>
          <a:srcRect/>
          <a:stretch>
            <a:fillRect/>
          </a:stretch>
        </p:blipFill>
        <p:spPr bwMode="auto">
          <a:xfrm>
            <a:off x="0" y="0"/>
            <a:ext cx="9144000" cy="3520739"/>
          </a:xfrm>
          <a:prstGeom prst="rect">
            <a:avLst/>
          </a:prstGeom>
          <a:noFill/>
        </p:spPr>
      </p:pic>
      <p:sp>
        <p:nvSpPr>
          <p:cNvPr id="2" name="CasellaDiTesto 1"/>
          <p:cNvSpPr txBox="1"/>
          <p:nvPr/>
        </p:nvSpPr>
        <p:spPr>
          <a:xfrm>
            <a:off x="5364088" y="3573016"/>
            <a:ext cx="3779912" cy="646331"/>
          </a:xfrm>
          <a:prstGeom prst="rect">
            <a:avLst/>
          </a:prstGeom>
          <a:noFill/>
        </p:spPr>
        <p:txBody>
          <a:bodyPr wrap="square" rtlCol="0">
            <a:spAutoFit/>
          </a:bodyPr>
          <a:lstStyle/>
          <a:p>
            <a:r>
              <a:rPr lang="it-IT" sz="3600" b="1" dirty="0" smtClean="0">
                <a:solidFill>
                  <a:srgbClr val="FF0000"/>
                </a:solidFill>
              </a:rPr>
              <a:t>LE OPERE FASCISTE</a:t>
            </a:r>
            <a:endParaRPr lang="it-IT"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500"/>
                                  </p:stCondLst>
                                  <p:childTnLst>
                                    <p:set>
                                      <p:cBhvr>
                                        <p:cTn id="6" dur="1" fill="hold">
                                          <p:stCondLst>
                                            <p:cond delay="0"/>
                                          </p:stCondLst>
                                        </p:cTn>
                                        <p:tgtEl>
                                          <p:spTgt spid="13314"/>
                                        </p:tgtEl>
                                        <p:attrNameLst>
                                          <p:attrName>style.visibility</p:attrName>
                                        </p:attrNameLst>
                                      </p:cBhvr>
                                      <p:to>
                                        <p:strVal val="visible"/>
                                      </p:to>
                                    </p:set>
                                    <p:animEffect transition="in" filter="slide(fromBottom)">
                                      <p:cBhvr>
                                        <p:cTn id="7" dur="500"/>
                                        <p:tgtEl>
                                          <p:spTgt spid="13314"/>
                                        </p:tgtEl>
                                      </p:cBhvr>
                                    </p:animEffect>
                                  </p:childTnLst>
                                </p:cTn>
                              </p:par>
                            </p:childTnLst>
                          </p:cTn>
                        </p:par>
                        <p:par>
                          <p:cTn id="8" fill="hold">
                            <p:stCondLst>
                              <p:cond delay="1000"/>
                            </p:stCondLst>
                            <p:childTnLst>
                              <p:par>
                                <p:cTn id="9" presetID="2" presetClass="entr" presetSubtype="4" fill="hold" nodeType="afterEffect">
                                  <p:stCondLst>
                                    <p:cond delay="500"/>
                                  </p:stCondLst>
                                  <p:childTnLst>
                                    <p:set>
                                      <p:cBhvr>
                                        <p:cTn id="10" dur="1" fill="hold">
                                          <p:stCondLst>
                                            <p:cond delay="0"/>
                                          </p:stCondLst>
                                        </p:cTn>
                                        <p:tgtEl>
                                          <p:spTgt spid="13317"/>
                                        </p:tgtEl>
                                        <p:attrNameLst>
                                          <p:attrName>style.visibility</p:attrName>
                                        </p:attrNameLst>
                                      </p:cBhvr>
                                      <p:to>
                                        <p:strVal val="visible"/>
                                      </p:to>
                                    </p:set>
                                    <p:anim calcmode="lin" valueType="num">
                                      <p:cBhvr additive="base">
                                        <p:cTn id="11" dur="500" fill="hold"/>
                                        <p:tgtEl>
                                          <p:spTgt spid="13317"/>
                                        </p:tgtEl>
                                        <p:attrNameLst>
                                          <p:attrName>ppt_x</p:attrName>
                                        </p:attrNameLst>
                                      </p:cBhvr>
                                      <p:tavLst>
                                        <p:tav tm="0">
                                          <p:val>
                                            <p:strVal val="#ppt_x"/>
                                          </p:val>
                                        </p:tav>
                                        <p:tav tm="100000">
                                          <p:val>
                                            <p:strVal val="#ppt_x"/>
                                          </p:val>
                                        </p:tav>
                                      </p:tavLst>
                                    </p:anim>
                                    <p:anim calcmode="lin" valueType="num">
                                      <p:cBhvr additive="base">
                                        <p:cTn id="12" dur="500" fill="hold"/>
                                        <p:tgtEl>
                                          <p:spTgt spid="1331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2" presetClass="entr" presetSubtype="4" fill="hold" nodeType="afterEffect">
                                  <p:stCondLst>
                                    <p:cond delay="500"/>
                                  </p:stCondLst>
                                  <p:childTnLst>
                                    <p:set>
                                      <p:cBhvr>
                                        <p:cTn id="15" dur="1" fill="hold">
                                          <p:stCondLst>
                                            <p:cond delay="0"/>
                                          </p:stCondLst>
                                        </p:cTn>
                                        <p:tgtEl>
                                          <p:spTgt spid="13316"/>
                                        </p:tgtEl>
                                        <p:attrNameLst>
                                          <p:attrName>style.visibility</p:attrName>
                                        </p:attrNameLst>
                                      </p:cBhvr>
                                      <p:to>
                                        <p:strVal val="visible"/>
                                      </p:to>
                                    </p:set>
                                    <p:animEffect transition="in" filter="slide(fromBottom)">
                                      <p:cBhvr>
                                        <p:cTn id="16" dur="500"/>
                                        <p:tgtEl>
                                          <p:spTgt spid="13316"/>
                                        </p:tgtEl>
                                      </p:cBhvr>
                                    </p:animEffect>
                                  </p:childTnLst>
                                </p:cTn>
                              </p:par>
                            </p:childTnLst>
                          </p:cTn>
                        </p:par>
                        <p:par>
                          <p:cTn id="17" fill="hold">
                            <p:stCondLst>
                              <p:cond delay="3000"/>
                            </p:stCondLst>
                            <p:childTnLst>
                              <p:par>
                                <p:cTn id="18" presetID="2" presetClass="entr" presetSubtype="4" fill="hold" nodeType="afterEffect">
                                  <p:stCondLst>
                                    <p:cond delay="2500"/>
                                  </p:stCondLst>
                                  <p:childTnLst>
                                    <p:set>
                                      <p:cBhvr>
                                        <p:cTn id="19" dur="1" fill="hold">
                                          <p:stCondLst>
                                            <p:cond delay="0"/>
                                          </p:stCondLst>
                                        </p:cTn>
                                        <p:tgtEl>
                                          <p:spTgt spid="13315"/>
                                        </p:tgtEl>
                                        <p:attrNameLst>
                                          <p:attrName>style.visibility</p:attrName>
                                        </p:attrNameLst>
                                      </p:cBhvr>
                                      <p:to>
                                        <p:strVal val="visible"/>
                                      </p:to>
                                    </p:set>
                                    <p:anim calcmode="lin" valueType="num">
                                      <p:cBhvr additive="base">
                                        <p:cTn id="20" dur="500" fill="hold"/>
                                        <p:tgtEl>
                                          <p:spTgt spid="13315"/>
                                        </p:tgtEl>
                                        <p:attrNameLst>
                                          <p:attrName>ppt_x</p:attrName>
                                        </p:attrNameLst>
                                      </p:cBhvr>
                                      <p:tavLst>
                                        <p:tav tm="0">
                                          <p:val>
                                            <p:strVal val="#ppt_x"/>
                                          </p:val>
                                        </p:tav>
                                        <p:tav tm="100000">
                                          <p:val>
                                            <p:strVal val="#ppt_x"/>
                                          </p:val>
                                        </p:tav>
                                      </p:tavLst>
                                    </p:anim>
                                    <p:anim calcmode="lin" valueType="num">
                                      <p:cBhvr additive="base">
                                        <p:cTn id="21" dur="500" fill="hold"/>
                                        <p:tgtEl>
                                          <p:spTgt spid="13315"/>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24" presetClass="entr" presetSubtype="0" fill="hold" nodeType="afterEffect">
                                  <p:stCondLst>
                                    <p:cond delay="2500"/>
                                  </p:stCondLst>
                                  <p:childTnLst>
                                    <p:set>
                                      <p:cBhvr>
                                        <p:cTn id="24" dur="1" fill="hold">
                                          <p:stCondLst>
                                            <p:cond delay="0"/>
                                          </p:stCondLst>
                                        </p:cTn>
                                        <p:tgtEl>
                                          <p:spTgt spid="13318"/>
                                        </p:tgtEl>
                                        <p:attrNameLst>
                                          <p:attrName>style.visibility</p:attrName>
                                        </p:attrNameLst>
                                      </p:cBhvr>
                                      <p:to>
                                        <p:strVal val="visible"/>
                                      </p:to>
                                    </p:set>
                                    <p:anim to="" calcmode="lin" valueType="num">
                                      <p:cBhvr>
                                        <p:cTn id="25" dur="1" fill="hold"/>
                                        <p:tgtEl>
                                          <p:spTgt spid="13318"/>
                                        </p:tgtEl>
                                        <p:attrNameLst>
                                          <p:attrName/>
                                        </p:attrNameLst>
                                      </p:cBhvr>
                                    </p:anim>
                                  </p:childTnLst>
                                </p:cTn>
                              </p:par>
                            </p:childTnLst>
                          </p:cTn>
                        </p:par>
                        <p:par>
                          <p:cTn id="26" fill="hold">
                            <p:stCondLst>
                              <p:cond delay="8500"/>
                            </p:stCondLst>
                            <p:childTnLst>
                              <p:par>
                                <p:cTn id="27" presetID="12" presetClass="entr" presetSubtype="4" fill="hold" nodeType="afterEffect">
                                  <p:stCondLst>
                                    <p:cond delay="3000"/>
                                  </p:stCondLst>
                                  <p:childTnLst>
                                    <p:set>
                                      <p:cBhvr>
                                        <p:cTn id="28" dur="1" fill="hold">
                                          <p:stCondLst>
                                            <p:cond delay="0"/>
                                          </p:stCondLst>
                                        </p:cTn>
                                        <p:tgtEl>
                                          <p:spTgt spid="13320"/>
                                        </p:tgtEl>
                                        <p:attrNameLst>
                                          <p:attrName>style.visibility</p:attrName>
                                        </p:attrNameLst>
                                      </p:cBhvr>
                                      <p:to>
                                        <p:strVal val="visible"/>
                                      </p:to>
                                    </p:set>
                                    <p:animEffect transition="in" filter="slide(fromBottom)">
                                      <p:cBhvr>
                                        <p:cTn id="29" dur="500"/>
                                        <p:tgtEl>
                                          <p:spTgt spid="13320"/>
                                        </p:tgtEl>
                                      </p:cBhvr>
                                    </p:animEffect>
                                  </p:childTnLst>
                                </p:cTn>
                              </p:par>
                            </p:childTnLst>
                          </p:cTn>
                        </p:par>
                        <p:par>
                          <p:cTn id="30" fill="hold">
                            <p:stCondLst>
                              <p:cond delay="12000"/>
                            </p:stCondLst>
                            <p:childTnLst>
                              <p:par>
                                <p:cTn id="31" presetID="12" presetClass="entr" presetSubtype="4" fill="hold" nodeType="afterEffect">
                                  <p:stCondLst>
                                    <p:cond delay="4000"/>
                                  </p:stCondLst>
                                  <p:childTnLst>
                                    <p:set>
                                      <p:cBhvr>
                                        <p:cTn id="32" dur="1" fill="hold">
                                          <p:stCondLst>
                                            <p:cond delay="0"/>
                                          </p:stCondLst>
                                        </p:cTn>
                                        <p:tgtEl>
                                          <p:spTgt spid="13319"/>
                                        </p:tgtEl>
                                        <p:attrNameLst>
                                          <p:attrName>style.visibility</p:attrName>
                                        </p:attrNameLst>
                                      </p:cBhvr>
                                      <p:to>
                                        <p:strVal val="visible"/>
                                      </p:to>
                                    </p:set>
                                    <p:animEffect transition="in" filter="slide(fromBottom)">
                                      <p:cBhvr>
                                        <p:cTn id="33"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LIDIA\Pictures\fascismo\fascismo_14_2.jpg"/>
          <p:cNvPicPr>
            <a:picLocks noChangeAspect="1" noChangeArrowheads="1"/>
          </p:cNvPicPr>
          <p:nvPr/>
        </p:nvPicPr>
        <p:blipFill>
          <a:blip r:embed="rId3" cstate="print"/>
          <a:srcRect/>
          <a:stretch>
            <a:fillRect/>
          </a:stretch>
        </p:blipFill>
        <p:spPr bwMode="auto">
          <a:xfrm>
            <a:off x="4086225" y="485775"/>
            <a:ext cx="5057775" cy="6372225"/>
          </a:xfrm>
          <a:prstGeom prst="rect">
            <a:avLst/>
          </a:prstGeom>
          <a:noFill/>
        </p:spPr>
      </p:pic>
      <p:sp>
        <p:nvSpPr>
          <p:cNvPr id="6" name="CasellaDiTesto 5"/>
          <p:cNvSpPr txBox="1"/>
          <p:nvPr/>
        </p:nvSpPr>
        <p:spPr>
          <a:xfrm>
            <a:off x="611560" y="0"/>
            <a:ext cx="7776864" cy="830997"/>
          </a:xfrm>
          <a:prstGeom prst="rect">
            <a:avLst/>
          </a:prstGeom>
          <a:solidFill>
            <a:schemeClr val="bg1"/>
          </a:solidFill>
          <a:ln w="38100">
            <a:solidFill>
              <a:schemeClr val="tx1">
                <a:lumMod val="95000"/>
                <a:lumOff val="5000"/>
              </a:schemeClr>
            </a:solidFill>
          </a:ln>
        </p:spPr>
        <p:txBody>
          <a:bodyPr wrap="square" rtlCol="0">
            <a:spAutoFit/>
          </a:bodyPr>
          <a:lstStyle/>
          <a:p>
            <a:r>
              <a:rPr lang="it-IT" sz="4800" b="1" dirty="0" smtClean="0"/>
              <a:t>LA GUERRA CIVILE IN SPAGNA</a:t>
            </a:r>
            <a:endParaRPr lang="it-IT" sz="4800" b="1" dirty="0"/>
          </a:p>
        </p:txBody>
      </p:sp>
      <p:pic>
        <p:nvPicPr>
          <p:cNvPr id="14338" name="Picture 2" descr="C:\Users\LIDIA\Pictures\fascismo\fascismo_14_1.jpg"/>
          <p:cNvPicPr>
            <a:picLocks noChangeAspect="1" noChangeArrowheads="1"/>
          </p:cNvPicPr>
          <p:nvPr/>
        </p:nvPicPr>
        <p:blipFill>
          <a:blip r:embed="rId4" cstate="print"/>
          <a:srcRect/>
          <a:stretch>
            <a:fillRect/>
          </a:stretch>
        </p:blipFill>
        <p:spPr bwMode="auto">
          <a:xfrm>
            <a:off x="0" y="1241376"/>
            <a:ext cx="4818761" cy="5616624"/>
          </a:xfrm>
          <a:prstGeom prst="rect">
            <a:avLst/>
          </a:prstGeom>
          <a:noFill/>
        </p:spPr>
      </p:pic>
      <p:sp>
        <p:nvSpPr>
          <p:cNvPr id="4" name="CasellaDiTesto 3"/>
          <p:cNvSpPr txBox="1"/>
          <p:nvPr/>
        </p:nvSpPr>
        <p:spPr>
          <a:xfrm>
            <a:off x="4860032" y="6488668"/>
            <a:ext cx="144016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5"/>
              </a:rPr>
              <a:t>terra_liberta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1000"/>
                            </p:stCondLst>
                            <p:childTnLst>
                              <p:par>
                                <p:cTn id="9" presetID="24" presetClass="entr" presetSubtype="0" fill="hold" nodeType="afterEffect">
                                  <p:stCondLst>
                                    <p:cond delay="2000"/>
                                  </p:stCondLst>
                                  <p:childTnLst>
                                    <p:set>
                                      <p:cBhvr>
                                        <p:cTn id="10" dur="1" fill="hold">
                                          <p:stCondLst>
                                            <p:cond delay="0"/>
                                          </p:stCondLst>
                                        </p:cTn>
                                        <p:tgtEl>
                                          <p:spTgt spid="14338"/>
                                        </p:tgtEl>
                                        <p:attrNameLst>
                                          <p:attrName>style.visibility</p:attrName>
                                        </p:attrNameLst>
                                      </p:cBhvr>
                                      <p:to>
                                        <p:strVal val="visible"/>
                                      </p:to>
                                    </p:set>
                                    <p:anim to="" calcmode="lin" valueType="num">
                                      <p:cBhvr>
                                        <p:cTn id="11" dur="1" fill="hold"/>
                                        <p:tgtEl>
                                          <p:spTgt spid="143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763688" y="0"/>
            <a:ext cx="5472608" cy="646331"/>
          </a:xfrm>
          <a:prstGeom prst="rect">
            <a:avLst/>
          </a:prstGeom>
          <a:noFill/>
        </p:spPr>
        <p:txBody>
          <a:bodyPr wrap="square" rtlCol="0">
            <a:spAutoFit/>
          </a:bodyPr>
          <a:lstStyle/>
          <a:p>
            <a:r>
              <a:rPr lang="it-IT" sz="3600" b="1" dirty="0" smtClean="0">
                <a:solidFill>
                  <a:srgbClr val="FF0000"/>
                </a:solidFill>
              </a:rPr>
              <a:t>GUERNICA</a:t>
            </a:r>
            <a:endParaRPr lang="it-IT" sz="3600" b="1" dirty="0">
              <a:solidFill>
                <a:srgbClr val="FF0000"/>
              </a:solidFill>
            </a:endParaRPr>
          </a:p>
        </p:txBody>
      </p:sp>
      <p:sp>
        <p:nvSpPr>
          <p:cNvPr id="9" name="CasellaDiTesto 8"/>
          <p:cNvSpPr txBox="1"/>
          <p:nvPr/>
        </p:nvSpPr>
        <p:spPr>
          <a:xfrm>
            <a:off x="7308304" y="5157192"/>
            <a:ext cx="122413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3"/>
              </a:rPr>
              <a:t>GUERNICA</a:t>
            </a:r>
            <a:endParaRPr lang="it-IT" dirty="0"/>
          </a:p>
        </p:txBody>
      </p:sp>
      <p:sp>
        <p:nvSpPr>
          <p:cNvPr id="5" name="CasellaDiTesto 4"/>
          <p:cNvSpPr txBox="1"/>
          <p:nvPr/>
        </p:nvSpPr>
        <p:spPr>
          <a:xfrm>
            <a:off x="7380312" y="5733256"/>
            <a:ext cx="100811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4"/>
              </a:rPr>
              <a:t>picasso</a:t>
            </a:r>
            <a:endParaRPr lang="it-IT" dirty="0"/>
          </a:p>
        </p:txBody>
      </p:sp>
      <p:pic>
        <p:nvPicPr>
          <p:cNvPr id="15362" name="Picture 2" descr="C:\Users\LIDIA\Pictures\fascismo\fascismo_15_1.jpg"/>
          <p:cNvPicPr>
            <a:picLocks noChangeAspect="1" noChangeArrowheads="1"/>
          </p:cNvPicPr>
          <p:nvPr/>
        </p:nvPicPr>
        <p:blipFill>
          <a:blip r:embed="rId5" cstate="print"/>
          <a:srcRect/>
          <a:stretch>
            <a:fillRect/>
          </a:stretch>
        </p:blipFill>
        <p:spPr bwMode="auto">
          <a:xfrm>
            <a:off x="0" y="692696"/>
            <a:ext cx="9279015" cy="41764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7884368" cy="646331"/>
          </a:xfrm>
          <a:prstGeom prst="rect">
            <a:avLst/>
          </a:prstGeom>
          <a:noFill/>
        </p:spPr>
        <p:txBody>
          <a:bodyPr wrap="square" rtlCol="0">
            <a:spAutoFit/>
          </a:bodyPr>
          <a:lstStyle/>
          <a:p>
            <a:r>
              <a:rPr lang="it-IT" sz="3600" b="1" dirty="0" smtClean="0">
                <a:solidFill>
                  <a:srgbClr val="FF0000"/>
                </a:solidFill>
              </a:rPr>
              <a:t>LE BRIGATE INTERNAZIONALI IN SPAGNA</a:t>
            </a:r>
            <a:endParaRPr lang="it-IT" sz="3600" b="1" dirty="0">
              <a:solidFill>
                <a:srgbClr val="FF0000"/>
              </a:solidFill>
            </a:endParaRPr>
          </a:p>
        </p:txBody>
      </p:sp>
      <p:sp>
        <p:nvSpPr>
          <p:cNvPr id="2" name="CasellaDiTesto 1"/>
          <p:cNvSpPr txBox="1"/>
          <p:nvPr/>
        </p:nvSpPr>
        <p:spPr>
          <a:xfrm>
            <a:off x="8028384" y="0"/>
            <a:ext cx="111561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3"/>
              </a:rPr>
              <a:t>BRIGATE_CANZONE</a:t>
            </a:r>
            <a:endParaRPr lang="it-IT" dirty="0"/>
          </a:p>
        </p:txBody>
      </p:sp>
      <p:pic>
        <p:nvPicPr>
          <p:cNvPr id="16386" name="Picture 2" descr="C:\Users\LIDIA\Pictures\fascismo\fascismo_16_4.jpg"/>
          <p:cNvPicPr>
            <a:picLocks noChangeAspect="1" noChangeArrowheads="1"/>
          </p:cNvPicPr>
          <p:nvPr/>
        </p:nvPicPr>
        <p:blipFill>
          <a:blip r:embed="rId4" cstate="print"/>
          <a:srcRect/>
          <a:stretch>
            <a:fillRect/>
          </a:stretch>
        </p:blipFill>
        <p:spPr bwMode="auto">
          <a:xfrm>
            <a:off x="1475656" y="509588"/>
            <a:ext cx="6662738" cy="6348412"/>
          </a:xfrm>
          <a:prstGeom prst="rect">
            <a:avLst/>
          </a:prstGeom>
          <a:noFill/>
        </p:spPr>
      </p:pic>
      <p:pic>
        <p:nvPicPr>
          <p:cNvPr id="16387" name="Picture 3" descr="C:\Users\LIDIA\Pictures\fascismo\fascismo_16_3.jpg"/>
          <p:cNvPicPr>
            <a:picLocks noChangeAspect="1" noChangeArrowheads="1"/>
          </p:cNvPicPr>
          <p:nvPr/>
        </p:nvPicPr>
        <p:blipFill>
          <a:blip r:embed="rId5" cstate="print"/>
          <a:srcRect/>
          <a:stretch>
            <a:fillRect/>
          </a:stretch>
        </p:blipFill>
        <p:spPr bwMode="auto">
          <a:xfrm>
            <a:off x="0" y="644525"/>
            <a:ext cx="8312150" cy="6213475"/>
          </a:xfrm>
          <a:prstGeom prst="rect">
            <a:avLst/>
          </a:prstGeom>
          <a:noFill/>
        </p:spPr>
      </p:pic>
      <p:pic>
        <p:nvPicPr>
          <p:cNvPr id="16388" name="Picture 4" descr="C:\Users\LIDIA\Pictures\fascismo\fascismo_16_2.jpg"/>
          <p:cNvPicPr>
            <a:picLocks noChangeAspect="1" noChangeArrowheads="1"/>
          </p:cNvPicPr>
          <p:nvPr/>
        </p:nvPicPr>
        <p:blipFill>
          <a:blip r:embed="rId6" cstate="print"/>
          <a:srcRect/>
          <a:stretch>
            <a:fillRect/>
          </a:stretch>
        </p:blipFill>
        <p:spPr bwMode="auto">
          <a:xfrm>
            <a:off x="0" y="635000"/>
            <a:ext cx="8686800" cy="6223000"/>
          </a:xfrm>
          <a:prstGeom prst="rect">
            <a:avLst/>
          </a:prstGeom>
          <a:noFill/>
        </p:spPr>
      </p:pic>
      <p:pic>
        <p:nvPicPr>
          <p:cNvPr id="16389" name="Picture 5" descr="C:\Users\LIDIA\Pictures\fascismo\fascismo_16_1.jpg"/>
          <p:cNvPicPr>
            <a:picLocks noChangeAspect="1" noChangeArrowheads="1"/>
          </p:cNvPicPr>
          <p:nvPr/>
        </p:nvPicPr>
        <p:blipFill>
          <a:blip r:embed="rId7" cstate="print"/>
          <a:srcRect/>
          <a:stretch>
            <a:fillRect/>
          </a:stretch>
        </p:blipFill>
        <p:spPr bwMode="auto">
          <a:xfrm>
            <a:off x="0" y="692696"/>
            <a:ext cx="9239461" cy="6165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2000"/>
                            </p:stCondLst>
                            <p:childTnLst>
                              <p:par>
                                <p:cTn id="9" presetID="12" presetClass="entr" presetSubtype="4" fill="hold" nodeType="afterEffect">
                                  <p:stCondLst>
                                    <p:cond delay="3000"/>
                                  </p:stCondLst>
                                  <p:childTnLst>
                                    <p:set>
                                      <p:cBhvr>
                                        <p:cTn id="10" dur="1" fill="hold">
                                          <p:stCondLst>
                                            <p:cond delay="0"/>
                                          </p:stCondLst>
                                        </p:cTn>
                                        <p:tgtEl>
                                          <p:spTgt spid="16387"/>
                                        </p:tgtEl>
                                        <p:attrNameLst>
                                          <p:attrName>style.visibility</p:attrName>
                                        </p:attrNameLst>
                                      </p:cBhvr>
                                      <p:to>
                                        <p:strVal val="visible"/>
                                      </p:to>
                                    </p:set>
                                    <p:animEffect transition="in" filter="slide(fromBottom)">
                                      <p:cBhvr>
                                        <p:cTn id="11" dur="500"/>
                                        <p:tgtEl>
                                          <p:spTgt spid="16387"/>
                                        </p:tgtEl>
                                      </p:cBhvr>
                                    </p:animEffect>
                                  </p:childTnLst>
                                </p:cTn>
                              </p:par>
                            </p:childTnLst>
                          </p:cTn>
                        </p:par>
                        <p:par>
                          <p:cTn id="12" fill="hold">
                            <p:stCondLst>
                              <p:cond delay="5500"/>
                            </p:stCondLst>
                            <p:childTnLst>
                              <p:par>
                                <p:cTn id="13" presetID="12" presetClass="entr" presetSubtype="4" fill="hold" nodeType="afterEffect">
                                  <p:stCondLst>
                                    <p:cond delay="3000"/>
                                  </p:stCondLst>
                                  <p:childTnLst>
                                    <p:set>
                                      <p:cBhvr>
                                        <p:cTn id="14" dur="1" fill="hold">
                                          <p:stCondLst>
                                            <p:cond delay="0"/>
                                          </p:stCondLst>
                                        </p:cTn>
                                        <p:tgtEl>
                                          <p:spTgt spid="16388"/>
                                        </p:tgtEl>
                                        <p:attrNameLst>
                                          <p:attrName>style.visibility</p:attrName>
                                        </p:attrNameLst>
                                      </p:cBhvr>
                                      <p:to>
                                        <p:strVal val="visible"/>
                                      </p:to>
                                    </p:set>
                                    <p:animEffect transition="in" filter="slide(fromBottom)">
                                      <p:cBhvr>
                                        <p:cTn id="15" dur="500"/>
                                        <p:tgtEl>
                                          <p:spTgt spid="16388"/>
                                        </p:tgtEl>
                                      </p:cBhvr>
                                    </p:animEffect>
                                  </p:childTnLst>
                                </p:cTn>
                              </p:par>
                            </p:childTnLst>
                          </p:cTn>
                        </p:par>
                        <p:par>
                          <p:cTn id="16" fill="hold">
                            <p:stCondLst>
                              <p:cond delay="9000"/>
                            </p:stCondLst>
                            <p:childTnLst>
                              <p:par>
                                <p:cTn id="17" presetID="2" presetClass="entr" presetSubtype="4" fill="hold" nodeType="afterEffect">
                                  <p:stCondLst>
                                    <p:cond delay="300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ppt_x"/>
                                          </p:val>
                                        </p:tav>
                                        <p:tav tm="100000">
                                          <p:val>
                                            <p:strVal val="#ppt_x"/>
                                          </p:val>
                                        </p:tav>
                                      </p:tavLst>
                                    </p:anim>
                                    <p:anim calcmode="lin" valueType="num">
                                      <p:cBhvr additive="base">
                                        <p:cTn id="2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0"/>
            <a:ext cx="7884368" cy="646331"/>
          </a:xfrm>
          <a:prstGeom prst="rect">
            <a:avLst/>
          </a:prstGeom>
          <a:noFill/>
        </p:spPr>
        <p:txBody>
          <a:bodyPr wrap="square" rtlCol="0">
            <a:spAutoFit/>
          </a:bodyPr>
          <a:lstStyle/>
          <a:p>
            <a:pPr algn="ctr"/>
            <a:r>
              <a:rPr lang="it-IT" sz="3600" b="1" dirty="0" smtClean="0">
                <a:solidFill>
                  <a:srgbClr val="FF0000"/>
                </a:solidFill>
              </a:rPr>
              <a:t>IL SOCCORSO ROSSO INTERNAZIONALE</a:t>
            </a:r>
            <a:endParaRPr lang="it-IT" sz="3600" b="1" dirty="0">
              <a:solidFill>
                <a:srgbClr val="FF0000"/>
              </a:solidFill>
            </a:endParaRPr>
          </a:p>
        </p:txBody>
      </p:sp>
      <p:sp>
        <p:nvSpPr>
          <p:cNvPr id="3" name="CasellaDiTesto 2"/>
          <p:cNvSpPr txBox="1"/>
          <p:nvPr/>
        </p:nvSpPr>
        <p:spPr>
          <a:xfrm>
            <a:off x="0" y="620688"/>
            <a:ext cx="5508104" cy="4708981"/>
          </a:xfrm>
          <a:prstGeom prst="rect">
            <a:avLst/>
          </a:prstGeom>
          <a:noFill/>
        </p:spPr>
        <p:txBody>
          <a:bodyPr wrap="square" rtlCol="0">
            <a:spAutoFit/>
          </a:bodyPr>
          <a:lstStyle/>
          <a:p>
            <a:r>
              <a:rPr lang="it-IT" sz="2000" dirty="0" smtClean="0"/>
              <a:t>Organizzazione connessa all’Internazionale Comunista fondata nel 1922 per svolgere il compito di </a:t>
            </a:r>
            <a:r>
              <a:rPr lang="it-IT" sz="2000" b="1" dirty="0" smtClean="0"/>
              <a:t>soccorso permanente sul piano giuridico, politico, materiale e morale alle vittime della lotta antifasciste e della lotta di classe </a:t>
            </a:r>
          </a:p>
          <a:p>
            <a:r>
              <a:rPr lang="it-IT" sz="2000" dirty="0" smtClean="0"/>
              <a:t>Articolata in sezioni nazionali, affidate prevalentemente alle donne</a:t>
            </a:r>
          </a:p>
          <a:p>
            <a:r>
              <a:rPr lang="it-IT" sz="2000" dirty="0" smtClean="0"/>
              <a:t>Condusse campagne di solidarietà sociale a sostegno dei prigionieri comunisti e di supporto materiale ed umanitario in situazioni particolari, quali la guerra di Spagna, dove si occupò soprattutto dei bambini.</a:t>
            </a:r>
          </a:p>
          <a:p>
            <a:endParaRPr lang="it-IT" sz="2000" dirty="0" smtClean="0"/>
          </a:p>
          <a:p>
            <a:r>
              <a:rPr lang="it-IT" sz="2000" dirty="0" smtClean="0"/>
              <a:t>Fu guidata da Clara </a:t>
            </a:r>
            <a:r>
              <a:rPr lang="it-IT" sz="2000" dirty="0" err="1" smtClean="0"/>
              <a:t>Zetkin</a:t>
            </a:r>
            <a:r>
              <a:rPr lang="it-IT" sz="2000" dirty="0" smtClean="0"/>
              <a:t>,</a:t>
            </a:r>
          </a:p>
          <a:p>
            <a:r>
              <a:rPr lang="it-IT" sz="2000" dirty="0" smtClean="0"/>
              <a:t>Elena </a:t>
            </a:r>
            <a:r>
              <a:rPr lang="it-IT" sz="2000" dirty="0" err="1" smtClean="0"/>
              <a:t>Stasova</a:t>
            </a:r>
            <a:r>
              <a:rPr lang="it-IT" sz="2000" dirty="0" smtClean="0"/>
              <a:t> e Tina </a:t>
            </a:r>
            <a:r>
              <a:rPr lang="it-IT" sz="2000" dirty="0" err="1" smtClean="0"/>
              <a:t>Modotti</a:t>
            </a:r>
            <a:endParaRPr lang="it-IT" sz="2000" dirty="0" smtClean="0"/>
          </a:p>
        </p:txBody>
      </p:sp>
      <p:pic>
        <p:nvPicPr>
          <p:cNvPr id="17410" name="Picture 2" descr="C:\Users\LIDIA\Pictures\fascismo\fascismo_17_1.jpg"/>
          <p:cNvPicPr>
            <a:picLocks noChangeAspect="1" noChangeArrowheads="1"/>
          </p:cNvPicPr>
          <p:nvPr/>
        </p:nvPicPr>
        <p:blipFill>
          <a:blip r:embed="rId3" cstate="print"/>
          <a:srcRect/>
          <a:stretch>
            <a:fillRect/>
          </a:stretch>
        </p:blipFill>
        <p:spPr bwMode="auto">
          <a:xfrm>
            <a:off x="5492750" y="1073150"/>
            <a:ext cx="3651250" cy="5784850"/>
          </a:xfrm>
          <a:prstGeom prst="rect">
            <a:avLst/>
          </a:prstGeom>
          <a:noFill/>
        </p:spPr>
      </p:pic>
      <p:pic>
        <p:nvPicPr>
          <p:cNvPr id="17411" name="Picture 3" descr="C:\Users\LIDIA\Pictures\fascismo\fascismo_17_2.jpg"/>
          <p:cNvPicPr>
            <a:picLocks noChangeAspect="1" noChangeArrowheads="1"/>
          </p:cNvPicPr>
          <p:nvPr/>
        </p:nvPicPr>
        <p:blipFill>
          <a:blip r:embed="rId4" cstate="print"/>
          <a:srcRect/>
          <a:stretch>
            <a:fillRect/>
          </a:stretch>
        </p:blipFill>
        <p:spPr bwMode="auto">
          <a:xfrm>
            <a:off x="3347864" y="3992562"/>
            <a:ext cx="2189162" cy="286543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IDIA\Pictures\fascismo\fascismo_18_3.jpg"/>
          <p:cNvPicPr>
            <a:picLocks noChangeAspect="1" noChangeArrowheads="1"/>
          </p:cNvPicPr>
          <p:nvPr/>
        </p:nvPicPr>
        <p:blipFill>
          <a:blip r:embed="rId3" cstate="print"/>
          <a:srcRect/>
          <a:stretch>
            <a:fillRect/>
          </a:stretch>
        </p:blipFill>
        <p:spPr bwMode="auto">
          <a:xfrm>
            <a:off x="611560" y="1947087"/>
            <a:ext cx="7128792" cy="4910913"/>
          </a:xfrm>
          <a:prstGeom prst="rect">
            <a:avLst/>
          </a:prstGeom>
          <a:noFill/>
        </p:spPr>
      </p:pic>
      <p:sp>
        <p:nvSpPr>
          <p:cNvPr id="8" name="CasellaDiTesto 7"/>
          <p:cNvSpPr txBox="1"/>
          <p:nvPr/>
        </p:nvSpPr>
        <p:spPr>
          <a:xfrm>
            <a:off x="539552" y="0"/>
            <a:ext cx="7416824" cy="523220"/>
          </a:xfrm>
          <a:prstGeom prst="rect">
            <a:avLst/>
          </a:prstGeom>
          <a:noFill/>
        </p:spPr>
        <p:txBody>
          <a:bodyPr wrap="square" rtlCol="0">
            <a:spAutoFit/>
          </a:bodyPr>
          <a:lstStyle/>
          <a:p>
            <a:r>
              <a:rPr lang="it-IT" sz="2800" b="1" dirty="0" smtClean="0">
                <a:solidFill>
                  <a:srgbClr val="FF0000"/>
                </a:solidFill>
              </a:rPr>
              <a:t>L’INTERVENTISMO FASCISTA IN SPAGNA</a:t>
            </a:r>
            <a:endParaRPr lang="it-IT" sz="2800" b="1" dirty="0">
              <a:solidFill>
                <a:srgbClr val="FF0000"/>
              </a:solidFill>
            </a:endParaRPr>
          </a:p>
        </p:txBody>
      </p:sp>
      <p:sp>
        <p:nvSpPr>
          <p:cNvPr id="7" name="CasellaDiTesto 6"/>
          <p:cNvSpPr txBox="1"/>
          <p:nvPr/>
        </p:nvSpPr>
        <p:spPr>
          <a:xfrm>
            <a:off x="0" y="548680"/>
            <a:ext cx="8640960" cy="1815882"/>
          </a:xfrm>
          <a:prstGeom prst="rect">
            <a:avLst/>
          </a:prstGeom>
          <a:solidFill>
            <a:schemeClr val="bg1">
              <a:lumMod val="75000"/>
            </a:schemeClr>
          </a:solidFill>
          <a:ln>
            <a:solidFill>
              <a:schemeClr val="accent1"/>
            </a:solidFill>
          </a:ln>
        </p:spPr>
        <p:txBody>
          <a:bodyPr wrap="square" rtlCol="0">
            <a:spAutoFit/>
          </a:bodyPr>
          <a:lstStyle/>
          <a:p>
            <a:r>
              <a:rPr lang="it-IT" sz="2800" dirty="0" smtClean="0"/>
              <a:t>La partecipazione italiana in termini di complessivi 76mila uomini e l’invio massiccio di materiale bellico, nonché un vasto lavoro propagandistico e diplomatico,  furono essenziali per la vittoria nazionalista. </a:t>
            </a:r>
            <a:endParaRPr lang="it-IT" sz="2800" dirty="0"/>
          </a:p>
        </p:txBody>
      </p:sp>
      <p:pic>
        <p:nvPicPr>
          <p:cNvPr id="18435" name="Picture 3" descr="C:\Users\LIDIA\Pictures\fascismo\fascismo_18_2.jpg"/>
          <p:cNvPicPr>
            <a:picLocks noChangeAspect="1" noChangeArrowheads="1"/>
          </p:cNvPicPr>
          <p:nvPr/>
        </p:nvPicPr>
        <p:blipFill>
          <a:blip r:embed="rId4" cstate="print"/>
          <a:srcRect/>
          <a:stretch>
            <a:fillRect/>
          </a:stretch>
        </p:blipFill>
        <p:spPr bwMode="auto">
          <a:xfrm>
            <a:off x="1907704" y="571500"/>
            <a:ext cx="4148138" cy="6286500"/>
          </a:xfrm>
          <a:prstGeom prst="rect">
            <a:avLst/>
          </a:prstGeom>
          <a:noFill/>
        </p:spPr>
      </p:pic>
      <p:pic>
        <p:nvPicPr>
          <p:cNvPr id="18436" name="Picture 4" descr="C:\Users\LIDIA\Pictures\fascismo\fascismo_18_1.jpg"/>
          <p:cNvPicPr>
            <a:picLocks noChangeAspect="1" noChangeArrowheads="1"/>
          </p:cNvPicPr>
          <p:nvPr/>
        </p:nvPicPr>
        <p:blipFill>
          <a:blip r:embed="rId5" cstate="print"/>
          <a:srcRect/>
          <a:stretch>
            <a:fillRect/>
          </a:stretch>
        </p:blipFill>
        <p:spPr bwMode="auto">
          <a:xfrm>
            <a:off x="395536" y="485774"/>
            <a:ext cx="7835900" cy="6372226"/>
          </a:xfrm>
          <a:prstGeom prst="rect">
            <a:avLst/>
          </a:prstGeom>
          <a:noFill/>
        </p:spPr>
      </p:pic>
      <p:sp>
        <p:nvSpPr>
          <p:cNvPr id="3" name="CasellaDiTesto 2"/>
          <p:cNvSpPr txBox="1"/>
          <p:nvPr/>
        </p:nvSpPr>
        <p:spPr>
          <a:xfrm>
            <a:off x="0" y="5903893"/>
            <a:ext cx="9144000" cy="954107"/>
          </a:xfrm>
          <a:prstGeom prst="rect">
            <a:avLst/>
          </a:prstGeom>
          <a:solidFill>
            <a:schemeClr val="bg1">
              <a:lumMod val="85000"/>
            </a:schemeClr>
          </a:solidFill>
        </p:spPr>
        <p:txBody>
          <a:bodyPr wrap="square" rtlCol="0">
            <a:spAutoFit/>
          </a:bodyPr>
          <a:lstStyle/>
          <a:p>
            <a:r>
              <a:rPr lang="it-IT" sz="2800" dirty="0" smtClean="0"/>
              <a:t>Franco decora i legionari italiani, i quali avevano pagato un tributo di cinquemila morti e undicimila feriti</a:t>
            </a:r>
            <a:endParaRPr lang="it-IT" sz="2800" dirty="0"/>
          </a:p>
        </p:txBody>
      </p:sp>
      <p:sp>
        <p:nvSpPr>
          <p:cNvPr id="5" name="CasellaDiTesto 4"/>
          <p:cNvSpPr txBox="1"/>
          <p:nvPr/>
        </p:nvSpPr>
        <p:spPr>
          <a:xfrm>
            <a:off x="7596336" y="6488668"/>
            <a:ext cx="129614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6"/>
              </a:rPr>
              <a:t>MUSSOLINI</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2" presetClass="exit" presetSubtype="4" fill="hold" grpId="0" nodeType="withEffect">
                                  <p:stCondLst>
                                    <p:cond delay="4500"/>
                                  </p:stCondLst>
                                  <p:childTnLst>
                                    <p:anim calcmode="lin" valueType="num">
                                      <p:cBhvr additive="base">
                                        <p:cTn id="9" dur="500"/>
                                        <p:tgtEl>
                                          <p:spTgt spid="7"/>
                                        </p:tgtEl>
                                        <p:attrNameLst>
                                          <p:attrName>ppt_x</p:attrName>
                                        </p:attrNameLst>
                                      </p:cBhvr>
                                      <p:tavLst>
                                        <p:tav tm="0">
                                          <p:val>
                                            <p:strVal val="ppt_x"/>
                                          </p:val>
                                        </p:tav>
                                        <p:tav tm="100000">
                                          <p:val>
                                            <p:strVal val="ppt_x"/>
                                          </p:val>
                                        </p:tav>
                                      </p:tavLst>
                                    </p:anim>
                                    <p:anim calcmode="lin" valueType="num">
                                      <p:cBhvr additive="base">
                                        <p:cTn id="10" dur="500"/>
                                        <p:tgtEl>
                                          <p:spTgt spid="7"/>
                                        </p:tgtEl>
                                        <p:attrNameLst>
                                          <p:attrName>ppt_y</p:attrName>
                                        </p:attrNameLst>
                                      </p:cBhvr>
                                      <p:tavLst>
                                        <p:tav tm="0">
                                          <p:val>
                                            <p:strVal val="ppt_y"/>
                                          </p:val>
                                        </p:tav>
                                        <p:tav tm="100000">
                                          <p:val>
                                            <p:strVal val="1+ppt_h/2"/>
                                          </p:val>
                                        </p:tav>
                                      </p:tavLst>
                                    </p:anim>
                                    <p:set>
                                      <p:cBhvr>
                                        <p:cTn id="11" dur="1" fill="hold">
                                          <p:stCondLst>
                                            <p:cond delay="499"/>
                                          </p:stCondLst>
                                        </p:cTn>
                                        <p:tgtEl>
                                          <p:spTgt spid="7"/>
                                        </p:tgtEl>
                                        <p:attrNameLst>
                                          <p:attrName>style.visibility</p:attrName>
                                        </p:attrNameLst>
                                      </p:cBhvr>
                                      <p:to>
                                        <p:strVal val="hidden"/>
                                      </p:to>
                                    </p:set>
                                  </p:childTnLst>
                                </p:cTn>
                              </p:par>
                            </p:childTnLst>
                          </p:cTn>
                        </p:par>
                        <p:par>
                          <p:cTn id="12" fill="hold">
                            <p:stCondLst>
                              <p:cond delay="5000"/>
                            </p:stCondLst>
                            <p:childTnLst>
                              <p:par>
                                <p:cTn id="13" presetID="8" presetClass="exit" presetSubtype="16" fill="hold" nodeType="afterEffect">
                                  <p:stCondLst>
                                    <p:cond delay="500"/>
                                  </p:stCondLst>
                                  <p:childTnLst>
                                    <p:animEffect transition="out" filter="diamond(in)">
                                      <p:cBhvr>
                                        <p:cTn id="14" dur="2000"/>
                                        <p:tgtEl>
                                          <p:spTgt spid="18434"/>
                                        </p:tgtEl>
                                      </p:cBhvr>
                                    </p:animEffect>
                                    <p:set>
                                      <p:cBhvr>
                                        <p:cTn id="15" dur="1" fill="hold">
                                          <p:stCondLst>
                                            <p:cond delay="1999"/>
                                          </p:stCondLst>
                                        </p:cTn>
                                        <p:tgtEl>
                                          <p:spTgt spid="18434"/>
                                        </p:tgtEl>
                                        <p:attrNameLst>
                                          <p:attrName>style.visibility</p:attrName>
                                        </p:attrNameLst>
                                      </p:cBhvr>
                                      <p:to>
                                        <p:strVal val="hidden"/>
                                      </p:to>
                                    </p:set>
                                  </p:childTnLst>
                                </p:cTn>
                              </p:par>
                            </p:childTnLst>
                          </p:cTn>
                        </p:par>
                        <p:par>
                          <p:cTn id="16" fill="hold">
                            <p:stCondLst>
                              <p:cond delay="7500"/>
                            </p:stCondLst>
                            <p:childTnLst>
                              <p:par>
                                <p:cTn id="17" presetID="12" presetClass="entr" presetSubtype="4" fill="hold" nodeType="afterEffect">
                                  <p:stCondLst>
                                    <p:cond delay="500"/>
                                  </p:stCondLst>
                                  <p:childTnLst>
                                    <p:set>
                                      <p:cBhvr>
                                        <p:cTn id="18" dur="1" fill="hold">
                                          <p:stCondLst>
                                            <p:cond delay="0"/>
                                          </p:stCondLst>
                                        </p:cTn>
                                        <p:tgtEl>
                                          <p:spTgt spid="18435"/>
                                        </p:tgtEl>
                                        <p:attrNameLst>
                                          <p:attrName>style.visibility</p:attrName>
                                        </p:attrNameLst>
                                      </p:cBhvr>
                                      <p:to>
                                        <p:strVal val="visible"/>
                                      </p:to>
                                    </p:set>
                                    <p:animEffect transition="in" filter="slide(fromBottom)">
                                      <p:cBhvr>
                                        <p:cTn id="19" dur="500"/>
                                        <p:tgtEl>
                                          <p:spTgt spid="18435"/>
                                        </p:tgtEl>
                                      </p:cBhvr>
                                    </p:animEffect>
                                  </p:childTnLst>
                                </p:cTn>
                              </p:par>
                            </p:childTnLst>
                          </p:cTn>
                        </p:par>
                        <p:par>
                          <p:cTn id="20" fill="hold">
                            <p:stCondLst>
                              <p:cond delay="8500"/>
                            </p:stCondLst>
                            <p:childTnLst>
                              <p:par>
                                <p:cTn id="21" presetID="12" presetClass="entr" presetSubtype="4" fill="hold" nodeType="afterEffect">
                                  <p:stCondLst>
                                    <p:cond delay="4000"/>
                                  </p:stCondLst>
                                  <p:childTnLst>
                                    <p:set>
                                      <p:cBhvr>
                                        <p:cTn id="22" dur="1" fill="hold">
                                          <p:stCondLst>
                                            <p:cond delay="0"/>
                                          </p:stCondLst>
                                        </p:cTn>
                                        <p:tgtEl>
                                          <p:spTgt spid="18436"/>
                                        </p:tgtEl>
                                        <p:attrNameLst>
                                          <p:attrName>style.visibility</p:attrName>
                                        </p:attrNameLst>
                                      </p:cBhvr>
                                      <p:to>
                                        <p:strVal val="visible"/>
                                      </p:to>
                                    </p:set>
                                    <p:animEffect transition="in" filter="slide(fromBottom)">
                                      <p:cBhvr>
                                        <p:cTn id="23" dur="500"/>
                                        <p:tgtEl>
                                          <p:spTgt spid="18436"/>
                                        </p:tgtEl>
                                      </p:cBhvr>
                                    </p:animEffect>
                                  </p:childTnLst>
                                </p:cTn>
                              </p:par>
                            </p:childTnLst>
                          </p:cTn>
                        </p:par>
                        <p:par>
                          <p:cTn id="24" fill="hold">
                            <p:stCondLst>
                              <p:cond delay="13000"/>
                            </p:stCondLst>
                            <p:childTnLst>
                              <p:par>
                                <p:cTn id="25" presetID="2" presetClass="entr" presetSubtype="4" fill="hold" grpId="0" nodeType="after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LIDIA\Pictures\fascismo\fascismo_19_1.jpg"/>
          <p:cNvPicPr>
            <a:picLocks noChangeAspect="1" noChangeArrowheads="1"/>
          </p:cNvPicPr>
          <p:nvPr/>
        </p:nvPicPr>
        <p:blipFill>
          <a:blip r:embed="rId3" cstate="print"/>
          <a:srcRect/>
          <a:stretch>
            <a:fillRect/>
          </a:stretch>
        </p:blipFill>
        <p:spPr bwMode="auto">
          <a:xfrm>
            <a:off x="0" y="2968625"/>
            <a:ext cx="5151438" cy="3889375"/>
          </a:xfrm>
          <a:prstGeom prst="rect">
            <a:avLst/>
          </a:prstGeom>
          <a:noFill/>
        </p:spPr>
      </p:pic>
      <p:sp>
        <p:nvSpPr>
          <p:cNvPr id="3" name="CasellaDiTesto 2"/>
          <p:cNvSpPr txBox="1"/>
          <p:nvPr/>
        </p:nvSpPr>
        <p:spPr>
          <a:xfrm>
            <a:off x="3059832" y="0"/>
            <a:ext cx="6408712" cy="1200329"/>
          </a:xfrm>
          <a:prstGeom prst="rect">
            <a:avLst/>
          </a:prstGeom>
          <a:noFill/>
        </p:spPr>
        <p:txBody>
          <a:bodyPr wrap="square" rtlCol="0">
            <a:spAutoFit/>
          </a:bodyPr>
          <a:lstStyle/>
          <a:p>
            <a:r>
              <a:rPr lang="it-IT" sz="3600" b="1" dirty="0" smtClean="0">
                <a:solidFill>
                  <a:srgbClr val="FF0000"/>
                </a:solidFill>
              </a:rPr>
              <a:t>LA GUERRA CIVILE IN SPAGNA</a:t>
            </a:r>
          </a:p>
          <a:p>
            <a:pPr algn="ctr"/>
            <a:r>
              <a:rPr lang="it-IT" sz="3600" b="1" dirty="0" smtClean="0">
                <a:solidFill>
                  <a:srgbClr val="FF0000"/>
                </a:solidFill>
              </a:rPr>
              <a:t>          Le immagini simbolo</a:t>
            </a:r>
            <a:endParaRPr lang="it-IT" sz="3600" b="1" dirty="0">
              <a:solidFill>
                <a:srgbClr val="FF0000"/>
              </a:solidFill>
            </a:endParaRPr>
          </a:p>
        </p:txBody>
      </p:sp>
      <p:sp>
        <p:nvSpPr>
          <p:cNvPr id="4" name="CasellaDiTesto 3"/>
          <p:cNvSpPr txBox="1"/>
          <p:nvPr/>
        </p:nvSpPr>
        <p:spPr>
          <a:xfrm>
            <a:off x="323528" y="620688"/>
            <a:ext cx="4968552" cy="954107"/>
          </a:xfrm>
          <a:prstGeom prst="rect">
            <a:avLst/>
          </a:prstGeom>
          <a:noFill/>
        </p:spPr>
        <p:txBody>
          <a:bodyPr wrap="square" rtlCol="0">
            <a:spAutoFit/>
          </a:bodyPr>
          <a:lstStyle/>
          <a:p>
            <a:r>
              <a:rPr lang="it-IT" sz="2800" b="1" dirty="0" smtClean="0"/>
              <a:t>PROVA GENERALE DELLA  SECONDA GUERRA MONDIALE</a:t>
            </a:r>
            <a:endParaRPr lang="it-IT" sz="2800" b="1" dirty="0"/>
          </a:p>
        </p:txBody>
      </p:sp>
      <p:sp>
        <p:nvSpPr>
          <p:cNvPr id="5" name="CasellaDiTesto 4"/>
          <p:cNvSpPr txBox="1"/>
          <p:nvPr/>
        </p:nvSpPr>
        <p:spPr>
          <a:xfrm>
            <a:off x="1403648" y="1628800"/>
            <a:ext cx="3240360" cy="523220"/>
          </a:xfrm>
          <a:prstGeom prst="rect">
            <a:avLst/>
          </a:prstGeom>
          <a:noFill/>
        </p:spPr>
        <p:txBody>
          <a:bodyPr wrap="square" rtlCol="0">
            <a:spAutoFit/>
          </a:bodyPr>
          <a:lstStyle/>
          <a:p>
            <a:r>
              <a:rPr lang="it-IT" sz="2800" b="1" dirty="0" smtClean="0"/>
              <a:t>NUOVE ALLEANZE</a:t>
            </a:r>
            <a:endParaRPr lang="it-IT" sz="2800" b="1" dirty="0"/>
          </a:p>
        </p:txBody>
      </p:sp>
      <p:sp>
        <p:nvSpPr>
          <p:cNvPr id="6" name="CasellaDiTesto 5"/>
          <p:cNvSpPr txBox="1"/>
          <p:nvPr/>
        </p:nvSpPr>
        <p:spPr>
          <a:xfrm>
            <a:off x="2339752" y="2132856"/>
            <a:ext cx="3384376" cy="523220"/>
          </a:xfrm>
          <a:prstGeom prst="rect">
            <a:avLst/>
          </a:prstGeom>
          <a:noFill/>
        </p:spPr>
        <p:txBody>
          <a:bodyPr wrap="square" rtlCol="0">
            <a:spAutoFit/>
          </a:bodyPr>
          <a:lstStyle/>
          <a:p>
            <a:r>
              <a:rPr lang="it-IT" sz="2800" b="1" dirty="0" smtClean="0"/>
              <a:t>ASSE ROMA-BERLINO</a:t>
            </a:r>
            <a:endParaRPr lang="it-IT" sz="2800" b="1" dirty="0"/>
          </a:p>
        </p:txBody>
      </p:sp>
      <p:sp>
        <p:nvSpPr>
          <p:cNvPr id="8" name="CasellaDiTesto 7"/>
          <p:cNvSpPr txBox="1"/>
          <p:nvPr/>
        </p:nvSpPr>
        <p:spPr>
          <a:xfrm>
            <a:off x="2267744" y="2924944"/>
            <a:ext cx="2880320" cy="707886"/>
          </a:xfrm>
          <a:prstGeom prst="rect">
            <a:avLst/>
          </a:prstGeom>
          <a:solidFill>
            <a:schemeClr val="bg1"/>
          </a:solidFill>
        </p:spPr>
        <p:txBody>
          <a:bodyPr wrap="square" rtlCol="0">
            <a:spAutoFit/>
          </a:bodyPr>
          <a:lstStyle/>
          <a:p>
            <a:r>
              <a:rPr lang="it-IT" sz="2000" b="1" dirty="0" smtClean="0"/>
              <a:t>1936 Robert </a:t>
            </a:r>
            <a:r>
              <a:rPr lang="it-IT" sz="2000" b="1" dirty="0" err="1" smtClean="0"/>
              <a:t>Capa</a:t>
            </a:r>
            <a:endParaRPr lang="it-IT" sz="2000" b="1" dirty="0" smtClean="0"/>
          </a:p>
          <a:p>
            <a:r>
              <a:rPr lang="it-IT" sz="2000" b="1" dirty="0" smtClean="0"/>
              <a:t>La morte di un miliziano</a:t>
            </a:r>
            <a:endParaRPr lang="it-IT" sz="2000" b="1" dirty="0"/>
          </a:p>
        </p:txBody>
      </p:sp>
      <p:sp>
        <p:nvSpPr>
          <p:cNvPr id="10" name="CasellaDiTesto 9"/>
          <p:cNvSpPr txBox="1"/>
          <p:nvPr/>
        </p:nvSpPr>
        <p:spPr>
          <a:xfrm>
            <a:off x="6804248" y="1412776"/>
            <a:ext cx="2339752" cy="923330"/>
          </a:xfrm>
          <a:prstGeom prst="rect">
            <a:avLst/>
          </a:prstGeom>
          <a:solidFill>
            <a:schemeClr val="bg1"/>
          </a:solidFill>
        </p:spPr>
        <p:txBody>
          <a:bodyPr wrap="square" rtlCol="0">
            <a:spAutoFit/>
          </a:bodyPr>
          <a:lstStyle/>
          <a:p>
            <a:r>
              <a:rPr lang="it-IT" b="1" dirty="0" smtClean="0"/>
              <a:t>Slogan falangista sulla porta dell’università di Salamanca</a:t>
            </a:r>
            <a:endParaRPr lang="it-IT" b="1" dirty="0"/>
          </a:p>
        </p:txBody>
      </p:sp>
      <p:pic>
        <p:nvPicPr>
          <p:cNvPr id="19459" name="Picture 3" descr="C:\Users\LIDIA\Pictures\fascismo\fascismo_19_2.jpg"/>
          <p:cNvPicPr>
            <a:picLocks noChangeAspect="1" noChangeArrowheads="1"/>
          </p:cNvPicPr>
          <p:nvPr/>
        </p:nvPicPr>
        <p:blipFill>
          <a:blip r:embed="rId4" cstate="print"/>
          <a:srcRect/>
          <a:stretch>
            <a:fillRect/>
          </a:stretch>
        </p:blipFill>
        <p:spPr bwMode="auto">
          <a:xfrm>
            <a:off x="5756275" y="2265362"/>
            <a:ext cx="3387725" cy="45926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631832" y="0"/>
            <a:ext cx="151216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5"/>
              </a:rPr>
              <a:t>biennio_rosso</a:t>
            </a:r>
            <a:endParaRPr lang="it-IT" dirty="0"/>
          </a:p>
        </p:txBody>
      </p:sp>
      <p:sp>
        <p:nvSpPr>
          <p:cNvPr id="4" name="CasellaDiTesto 3"/>
          <p:cNvSpPr txBox="1"/>
          <p:nvPr/>
        </p:nvSpPr>
        <p:spPr>
          <a:xfrm>
            <a:off x="0" y="0"/>
            <a:ext cx="4464496" cy="1200329"/>
          </a:xfrm>
          <a:prstGeom prst="rect">
            <a:avLst/>
          </a:prstGeom>
          <a:noFill/>
        </p:spPr>
        <p:txBody>
          <a:bodyPr wrap="square" rtlCol="0">
            <a:spAutoFit/>
          </a:bodyPr>
          <a:lstStyle/>
          <a:p>
            <a:pPr algn="ctr"/>
            <a:r>
              <a:rPr lang="it-IT" sz="3600" b="1" dirty="0" smtClean="0">
                <a:solidFill>
                  <a:srgbClr val="FF0000"/>
                </a:solidFill>
              </a:rPr>
              <a:t>IL BIENNIO ROSSO</a:t>
            </a:r>
          </a:p>
          <a:p>
            <a:pPr algn="ctr"/>
            <a:r>
              <a:rPr lang="it-IT" sz="3600" dirty="0" smtClean="0">
                <a:solidFill>
                  <a:srgbClr val="FF0000"/>
                </a:solidFill>
              </a:rPr>
              <a:t>1919-20</a:t>
            </a:r>
            <a:endParaRPr lang="it-IT" sz="3600" dirty="0">
              <a:solidFill>
                <a:srgbClr val="FF0000"/>
              </a:solidFill>
            </a:endParaRPr>
          </a:p>
        </p:txBody>
      </p:sp>
      <p:pic>
        <p:nvPicPr>
          <p:cNvPr id="7" name="lotta.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7308304" y="0"/>
            <a:ext cx="304800" cy="304800"/>
          </a:xfrm>
          <a:prstGeom prst="rect">
            <a:avLst/>
          </a:prstGeom>
        </p:spPr>
      </p:pic>
      <p:pic>
        <p:nvPicPr>
          <p:cNvPr id="2051" name="Picture 3" descr="C:\Users\LIDIA\Pictures\fascismo\fascismo_2_2.jpg"/>
          <p:cNvPicPr>
            <a:picLocks noChangeAspect="1" noChangeArrowheads="1"/>
          </p:cNvPicPr>
          <p:nvPr/>
        </p:nvPicPr>
        <p:blipFill>
          <a:blip r:embed="rId7" cstate="print"/>
          <a:srcRect/>
          <a:stretch>
            <a:fillRect/>
          </a:stretch>
        </p:blipFill>
        <p:spPr bwMode="auto">
          <a:xfrm>
            <a:off x="2411760" y="1196752"/>
            <a:ext cx="5956377" cy="5661248"/>
          </a:xfrm>
          <a:prstGeom prst="rect">
            <a:avLst/>
          </a:prstGeom>
          <a:noFill/>
        </p:spPr>
      </p:pic>
      <p:pic>
        <p:nvPicPr>
          <p:cNvPr id="2050" name="Picture 2" descr="C:\Users\LIDIA\Pictures\fascismo\fascismo_2_1.jpg"/>
          <p:cNvPicPr>
            <a:picLocks noChangeAspect="1" noChangeArrowheads="1"/>
          </p:cNvPicPr>
          <p:nvPr/>
        </p:nvPicPr>
        <p:blipFill>
          <a:blip r:embed="rId8" cstate="print"/>
          <a:srcRect/>
          <a:stretch>
            <a:fillRect/>
          </a:stretch>
        </p:blipFill>
        <p:spPr bwMode="auto">
          <a:xfrm>
            <a:off x="539552" y="1232868"/>
            <a:ext cx="7956376" cy="5625132"/>
          </a:xfrm>
          <a:prstGeom prst="rect">
            <a:avLst/>
          </a:prstGeom>
          <a:noFill/>
        </p:spPr>
      </p:pic>
      <p:pic>
        <p:nvPicPr>
          <p:cNvPr id="3" name="lotta.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37" fill="hold"/>
                                        <p:tgtEl>
                                          <p:spTgt spid="7"/>
                                        </p:tgtEl>
                                      </p:cBhvr>
                                    </p:cmd>
                                  </p:childTnLst>
                                </p:cTn>
                              </p:par>
                              <p:par>
                                <p:cTn id="7" presetID="12" presetClass="entr" presetSubtype="4"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animEffect transition="in" filter="slide(fromBottom)">
                                      <p:cBhvr>
                                        <p:cTn id="9" dur="500"/>
                                        <p:tgtEl>
                                          <p:spTgt spid="2051"/>
                                        </p:tgtEl>
                                      </p:cBhvr>
                                    </p:animEffect>
                                  </p:childTnLst>
                                </p:cTn>
                              </p:par>
                            </p:childTnLst>
                          </p:cTn>
                        </p:par>
                        <p:par>
                          <p:cTn id="10" fill="hold">
                            <p:stCondLst>
                              <p:cond delay="31637"/>
                            </p:stCondLst>
                            <p:childTnLst>
                              <p:par>
                                <p:cTn id="11" presetID="2" presetClass="entr" presetSubtype="4" fill="hold" nodeType="afterEffect">
                                  <p:stCondLst>
                                    <p:cond delay="100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par>
                          <p:cTn id="15" fill="hold">
                            <p:stCondLst>
                              <p:cond delay="33137"/>
                            </p:stCondLst>
                            <p:childTnLst>
                              <p:par>
                                <p:cTn id="16" presetID="1" presetClass="mediacall" presetSubtype="0" fill="hold" nodeType="afterEffect">
                                  <p:stCondLst>
                                    <p:cond delay="0"/>
                                  </p:stCondLst>
                                  <p:childTnLst>
                                    <p:cmd type="call" cmd="playFrom(0.0)">
                                      <p:cBhvr>
                                        <p:cTn id="17" dur="316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vol="80000">
                <p:cTn id="19"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627784" y="476672"/>
            <a:ext cx="2808312" cy="1384995"/>
          </a:xfrm>
          <a:prstGeom prst="rect">
            <a:avLst/>
          </a:prstGeom>
          <a:noFill/>
        </p:spPr>
        <p:txBody>
          <a:bodyPr wrap="square" rtlCol="0">
            <a:spAutoFit/>
          </a:bodyPr>
          <a:lstStyle/>
          <a:p>
            <a:r>
              <a:rPr lang="it-IT" sz="2800" b="1" dirty="0" smtClean="0">
                <a:solidFill>
                  <a:srgbClr val="FF0000"/>
                </a:solidFill>
              </a:rPr>
              <a:t>LA GUERRA </a:t>
            </a:r>
            <a:r>
              <a:rPr lang="it-IT" sz="2800" b="1" dirty="0" err="1" smtClean="0">
                <a:solidFill>
                  <a:srgbClr val="FF0000"/>
                </a:solidFill>
              </a:rPr>
              <a:t>DI</a:t>
            </a:r>
            <a:r>
              <a:rPr lang="it-IT" sz="2800" b="1" dirty="0" smtClean="0">
                <a:solidFill>
                  <a:srgbClr val="FF0000"/>
                </a:solidFill>
              </a:rPr>
              <a:t> SPAGNA NELLA NARRATIVA</a:t>
            </a:r>
            <a:endParaRPr lang="it-IT" sz="2800" b="1" dirty="0">
              <a:solidFill>
                <a:srgbClr val="FF0000"/>
              </a:solidFill>
            </a:endParaRPr>
          </a:p>
        </p:txBody>
      </p:sp>
      <p:pic>
        <p:nvPicPr>
          <p:cNvPr id="20482" name="Picture 2" descr="C:\Users\LIDIA\Pictures\fascismo\fascismo_20_1.jpg"/>
          <p:cNvPicPr>
            <a:picLocks noChangeAspect="1" noChangeArrowheads="1"/>
          </p:cNvPicPr>
          <p:nvPr/>
        </p:nvPicPr>
        <p:blipFill>
          <a:blip r:embed="rId2" cstate="print"/>
          <a:srcRect/>
          <a:stretch>
            <a:fillRect/>
          </a:stretch>
        </p:blipFill>
        <p:spPr bwMode="auto">
          <a:xfrm>
            <a:off x="0" y="0"/>
            <a:ext cx="2293938" cy="3836988"/>
          </a:xfrm>
          <a:prstGeom prst="rect">
            <a:avLst/>
          </a:prstGeom>
          <a:noFill/>
        </p:spPr>
      </p:pic>
      <p:pic>
        <p:nvPicPr>
          <p:cNvPr id="20483" name="Picture 3" descr="C:\Users\LIDIA\Pictures\fascismo\fascismo_20_2.jpg"/>
          <p:cNvPicPr>
            <a:picLocks noChangeAspect="1" noChangeArrowheads="1"/>
          </p:cNvPicPr>
          <p:nvPr/>
        </p:nvPicPr>
        <p:blipFill>
          <a:blip r:embed="rId3" cstate="print"/>
          <a:srcRect/>
          <a:stretch>
            <a:fillRect/>
          </a:stretch>
        </p:blipFill>
        <p:spPr bwMode="auto">
          <a:xfrm>
            <a:off x="827584" y="3532188"/>
            <a:ext cx="2254250" cy="3325812"/>
          </a:xfrm>
          <a:prstGeom prst="rect">
            <a:avLst/>
          </a:prstGeom>
          <a:noFill/>
        </p:spPr>
      </p:pic>
      <p:pic>
        <p:nvPicPr>
          <p:cNvPr id="20484" name="Picture 4" descr="C:\Users\LIDIA\Pictures\fascismo\fascismo_20_3.jpg"/>
          <p:cNvPicPr>
            <a:picLocks noChangeAspect="1" noChangeArrowheads="1"/>
          </p:cNvPicPr>
          <p:nvPr/>
        </p:nvPicPr>
        <p:blipFill>
          <a:blip r:embed="rId4" cstate="print"/>
          <a:srcRect/>
          <a:stretch>
            <a:fillRect/>
          </a:stretch>
        </p:blipFill>
        <p:spPr bwMode="auto">
          <a:xfrm>
            <a:off x="3563888" y="2651125"/>
            <a:ext cx="2508250" cy="4206875"/>
          </a:xfrm>
          <a:prstGeom prst="rect">
            <a:avLst/>
          </a:prstGeom>
          <a:noFill/>
        </p:spPr>
      </p:pic>
      <p:pic>
        <p:nvPicPr>
          <p:cNvPr id="20485" name="Picture 5" descr="C:\Users\LIDIA\Pictures\fascismo\fascismo_20_4.jpg"/>
          <p:cNvPicPr>
            <a:picLocks noChangeAspect="1" noChangeArrowheads="1"/>
          </p:cNvPicPr>
          <p:nvPr/>
        </p:nvPicPr>
        <p:blipFill>
          <a:blip r:embed="rId5" cstate="print"/>
          <a:srcRect/>
          <a:stretch>
            <a:fillRect/>
          </a:stretch>
        </p:blipFill>
        <p:spPr bwMode="auto">
          <a:xfrm>
            <a:off x="6743700" y="0"/>
            <a:ext cx="2400300" cy="40195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847856" y="1628800"/>
            <a:ext cx="129614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3"/>
              </a:rPr>
              <a:t>DICH_GUERRA</a:t>
            </a:r>
            <a:endParaRPr lang="it-IT" dirty="0"/>
          </a:p>
        </p:txBody>
      </p:sp>
      <p:sp>
        <p:nvSpPr>
          <p:cNvPr id="4" name="CasellaDiTesto 3"/>
          <p:cNvSpPr txBox="1"/>
          <p:nvPr/>
        </p:nvSpPr>
        <p:spPr>
          <a:xfrm>
            <a:off x="0" y="260648"/>
            <a:ext cx="9144000" cy="830997"/>
          </a:xfrm>
          <a:prstGeom prst="rect">
            <a:avLst/>
          </a:prstGeom>
          <a:solidFill>
            <a:schemeClr val="bg1"/>
          </a:solidFill>
          <a:ln w="38100">
            <a:solidFill>
              <a:schemeClr val="tx1"/>
            </a:solidFill>
          </a:ln>
        </p:spPr>
        <p:txBody>
          <a:bodyPr wrap="square" rtlCol="0">
            <a:spAutoFit/>
          </a:bodyPr>
          <a:lstStyle/>
          <a:p>
            <a:pPr algn="ctr"/>
            <a:r>
              <a:rPr lang="it-IT" sz="4800" b="1" dirty="0" smtClean="0"/>
              <a:t>LA SECONDA GUERRA MONDIALE</a:t>
            </a:r>
            <a:endParaRPr lang="it-IT" sz="4800" b="1" dirty="0"/>
          </a:p>
        </p:txBody>
      </p:sp>
      <p:sp>
        <p:nvSpPr>
          <p:cNvPr id="5" name="CasellaDiTesto 4"/>
          <p:cNvSpPr txBox="1"/>
          <p:nvPr/>
        </p:nvSpPr>
        <p:spPr>
          <a:xfrm>
            <a:off x="7956376" y="2636912"/>
            <a:ext cx="1187624"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4"/>
              </a:rPr>
              <a:t>GUERRA+RESISTENZA</a:t>
            </a:r>
            <a:endParaRPr lang="it-IT" dirty="0"/>
          </a:p>
        </p:txBody>
      </p:sp>
      <p:sp>
        <p:nvSpPr>
          <p:cNvPr id="6" name="CasellaDiTesto 5"/>
          <p:cNvSpPr txBox="1"/>
          <p:nvPr/>
        </p:nvSpPr>
        <p:spPr>
          <a:xfrm>
            <a:off x="7812360" y="3861048"/>
            <a:ext cx="133164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5"/>
              </a:rPr>
              <a:t>max_pezzali</a:t>
            </a:r>
            <a:endParaRPr lang="it-IT" dirty="0"/>
          </a:p>
        </p:txBody>
      </p:sp>
      <p:pic>
        <p:nvPicPr>
          <p:cNvPr id="21506" name="Picture 2" descr="C:\Users\LIDIA\Pictures\fascismo\fascismo_21_1.jpg"/>
          <p:cNvPicPr>
            <a:picLocks noChangeAspect="1" noChangeArrowheads="1"/>
          </p:cNvPicPr>
          <p:nvPr/>
        </p:nvPicPr>
        <p:blipFill>
          <a:blip r:embed="rId6" cstate="print"/>
          <a:srcRect/>
          <a:stretch>
            <a:fillRect/>
          </a:stretch>
        </p:blipFill>
        <p:spPr bwMode="auto">
          <a:xfrm>
            <a:off x="0" y="1400175"/>
            <a:ext cx="7858125" cy="54578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C:\Users\LIDIA\Pictures\fascismo\fascismo_22_4.jpg"/>
          <p:cNvPicPr>
            <a:picLocks noChangeAspect="1" noChangeArrowheads="1"/>
          </p:cNvPicPr>
          <p:nvPr/>
        </p:nvPicPr>
        <p:blipFill>
          <a:blip r:embed="rId2" cstate="print"/>
          <a:srcRect/>
          <a:stretch>
            <a:fillRect/>
          </a:stretch>
        </p:blipFill>
        <p:spPr bwMode="auto">
          <a:xfrm>
            <a:off x="3895725" y="3992562"/>
            <a:ext cx="5248275" cy="2865438"/>
          </a:xfrm>
          <a:prstGeom prst="rect">
            <a:avLst/>
          </a:prstGeom>
          <a:noFill/>
        </p:spPr>
      </p:pic>
      <p:pic>
        <p:nvPicPr>
          <p:cNvPr id="22532" name="Picture 4" descr="C:\Users\LIDIA\Pictures\fascismo\fascismo_22_3.jpg"/>
          <p:cNvPicPr>
            <a:picLocks noChangeAspect="1" noChangeArrowheads="1"/>
          </p:cNvPicPr>
          <p:nvPr/>
        </p:nvPicPr>
        <p:blipFill>
          <a:blip r:embed="rId3" cstate="print"/>
          <a:srcRect/>
          <a:stretch>
            <a:fillRect/>
          </a:stretch>
        </p:blipFill>
        <p:spPr bwMode="auto">
          <a:xfrm>
            <a:off x="0" y="3902075"/>
            <a:ext cx="3995738" cy="2955925"/>
          </a:xfrm>
          <a:prstGeom prst="rect">
            <a:avLst/>
          </a:prstGeom>
          <a:noFill/>
        </p:spPr>
      </p:pic>
      <p:pic>
        <p:nvPicPr>
          <p:cNvPr id="22531" name="Picture 3" descr="C:\Users\LIDIA\Pictures\fascismo\fascismo_22_2.jpg"/>
          <p:cNvPicPr>
            <a:picLocks noChangeAspect="1" noChangeArrowheads="1"/>
          </p:cNvPicPr>
          <p:nvPr/>
        </p:nvPicPr>
        <p:blipFill>
          <a:blip r:embed="rId4" cstate="print"/>
          <a:srcRect/>
          <a:stretch>
            <a:fillRect/>
          </a:stretch>
        </p:blipFill>
        <p:spPr bwMode="auto">
          <a:xfrm>
            <a:off x="4562475" y="0"/>
            <a:ext cx="4581525" cy="3449638"/>
          </a:xfrm>
          <a:prstGeom prst="rect">
            <a:avLst/>
          </a:prstGeom>
          <a:noFill/>
        </p:spPr>
      </p:pic>
      <p:pic>
        <p:nvPicPr>
          <p:cNvPr id="22530" name="Picture 2" descr="C:\Users\LIDIA\Pictures\fascismo\fascismo_22_1.jpg"/>
          <p:cNvPicPr>
            <a:picLocks noChangeAspect="1" noChangeArrowheads="1"/>
          </p:cNvPicPr>
          <p:nvPr/>
        </p:nvPicPr>
        <p:blipFill>
          <a:blip r:embed="rId5" cstate="print"/>
          <a:srcRect/>
          <a:stretch>
            <a:fillRect/>
          </a:stretch>
        </p:blipFill>
        <p:spPr bwMode="auto">
          <a:xfrm>
            <a:off x="0" y="0"/>
            <a:ext cx="4802188" cy="3155950"/>
          </a:xfrm>
          <a:prstGeom prst="rect">
            <a:avLst/>
          </a:prstGeom>
          <a:noFill/>
        </p:spPr>
      </p:pic>
      <p:sp>
        <p:nvSpPr>
          <p:cNvPr id="4" name="CasellaDiTesto 3"/>
          <p:cNvSpPr txBox="1"/>
          <p:nvPr/>
        </p:nvSpPr>
        <p:spPr>
          <a:xfrm>
            <a:off x="0" y="3933056"/>
            <a:ext cx="1728192" cy="523220"/>
          </a:xfrm>
          <a:prstGeom prst="rect">
            <a:avLst/>
          </a:prstGeom>
          <a:noFill/>
        </p:spPr>
        <p:txBody>
          <a:bodyPr wrap="square" rtlCol="0">
            <a:spAutoFit/>
          </a:bodyPr>
          <a:lstStyle/>
          <a:p>
            <a:pPr algn="ctr"/>
            <a:r>
              <a:rPr lang="it-IT" sz="2800" b="1" dirty="0" smtClean="0">
                <a:solidFill>
                  <a:srgbClr val="FF0000"/>
                </a:solidFill>
              </a:rPr>
              <a:t>TREVISO</a:t>
            </a:r>
            <a:endParaRPr lang="it-IT" sz="2800" b="1" dirty="0">
              <a:solidFill>
                <a:srgbClr val="FF0000"/>
              </a:solidFill>
            </a:endParaRPr>
          </a:p>
        </p:txBody>
      </p:sp>
      <p:sp>
        <p:nvSpPr>
          <p:cNvPr id="5" name="CasellaDiTesto 4"/>
          <p:cNvSpPr txBox="1"/>
          <p:nvPr/>
        </p:nvSpPr>
        <p:spPr>
          <a:xfrm>
            <a:off x="6156176" y="0"/>
            <a:ext cx="1728192" cy="523220"/>
          </a:xfrm>
          <a:prstGeom prst="rect">
            <a:avLst/>
          </a:prstGeom>
          <a:noFill/>
        </p:spPr>
        <p:txBody>
          <a:bodyPr wrap="square" rtlCol="0">
            <a:spAutoFit/>
          </a:bodyPr>
          <a:lstStyle/>
          <a:p>
            <a:pPr algn="ctr"/>
            <a:r>
              <a:rPr lang="it-IT" sz="2800" b="1" dirty="0" smtClean="0">
                <a:solidFill>
                  <a:srgbClr val="FF0000"/>
                </a:solidFill>
              </a:rPr>
              <a:t>BERLINO</a:t>
            </a:r>
            <a:endParaRPr lang="it-IT" sz="2800" b="1" dirty="0">
              <a:solidFill>
                <a:srgbClr val="FF0000"/>
              </a:solidFill>
            </a:endParaRPr>
          </a:p>
        </p:txBody>
      </p:sp>
      <p:sp>
        <p:nvSpPr>
          <p:cNvPr id="7" name="CasellaDiTesto 6"/>
          <p:cNvSpPr txBox="1"/>
          <p:nvPr/>
        </p:nvSpPr>
        <p:spPr>
          <a:xfrm>
            <a:off x="5364088" y="4005064"/>
            <a:ext cx="1728192" cy="523220"/>
          </a:xfrm>
          <a:prstGeom prst="rect">
            <a:avLst/>
          </a:prstGeom>
          <a:noFill/>
        </p:spPr>
        <p:txBody>
          <a:bodyPr wrap="square" rtlCol="0">
            <a:spAutoFit/>
          </a:bodyPr>
          <a:lstStyle/>
          <a:p>
            <a:pPr algn="ctr"/>
            <a:r>
              <a:rPr lang="it-IT" sz="2800" b="1" dirty="0" smtClean="0">
                <a:solidFill>
                  <a:srgbClr val="FF0000"/>
                </a:solidFill>
              </a:rPr>
              <a:t>VARSAVIA</a:t>
            </a:r>
            <a:endParaRPr lang="it-IT" sz="2800" b="1" dirty="0">
              <a:solidFill>
                <a:srgbClr val="FF0000"/>
              </a:solidFill>
            </a:endParaRPr>
          </a:p>
        </p:txBody>
      </p:sp>
      <p:sp>
        <p:nvSpPr>
          <p:cNvPr id="9" name="CasellaDiTesto 8"/>
          <p:cNvSpPr txBox="1"/>
          <p:nvPr/>
        </p:nvSpPr>
        <p:spPr>
          <a:xfrm>
            <a:off x="2195736" y="0"/>
            <a:ext cx="1728192" cy="523220"/>
          </a:xfrm>
          <a:prstGeom prst="rect">
            <a:avLst/>
          </a:prstGeom>
          <a:noFill/>
        </p:spPr>
        <p:txBody>
          <a:bodyPr wrap="square" rtlCol="0">
            <a:spAutoFit/>
          </a:bodyPr>
          <a:lstStyle/>
          <a:p>
            <a:pPr algn="ctr"/>
            <a:r>
              <a:rPr lang="it-IT" sz="2800" b="1" dirty="0" smtClean="0">
                <a:solidFill>
                  <a:srgbClr val="FF0000"/>
                </a:solidFill>
              </a:rPr>
              <a:t>MILANO</a:t>
            </a:r>
            <a:endParaRPr lang="it-IT" sz="28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LIDIA\Pictures\fascismo\fascismo_23_1.jpg"/>
          <p:cNvPicPr>
            <a:picLocks noChangeAspect="1" noChangeArrowheads="1"/>
          </p:cNvPicPr>
          <p:nvPr/>
        </p:nvPicPr>
        <p:blipFill>
          <a:blip r:embed="rId3" cstate="print"/>
          <a:srcRect/>
          <a:stretch>
            <a:fillRect/>
          </a:stretch>
        </p:blipFill>
        <p:spPr bwMode="auto">
          <a:xfrm>
            <a:off x="0" y="1160462"/>
            <a:ext cx="8412163" cy="5697538"/>
          </a:xfrm>
          <a:prstGeom prst="rect">
            <a:avLst/>
          </a:prstGeom>
          <a:noFill/>
        </p:spPr>
      </p:pic>
      <p:sp>
        <p:nvSpPr>
          <p:cNvPr id="3" name="CasellaDiTesto 2"/>
          <p:cNvSpPr txBox="1"/>
          <p:nvPr/>
        </p:nvSpPr>
        <p:spPr>
          <a:xfrm>
            <a:off x="2051720" y="260648"/>
            <a:ext cx="5040560" cy="954107"/>
          </a:xfrm>
          <a:prstGeom prst="rect">
            <a:avLst/>
          </a:prstGeom>
          <a:noFill/>
        </p:spPr>
        <p:txBody>
          <a:bodyPr wrap="square" rtlCol="0">
            <a:spAutoFit/>
          </a:bodyPr>
          <a:lstStyle/>
          <a:p>
            <a:pPr algn="ctr"/>
            <a:r>
              <a:rPr lang="it-IT" sz="2800" b="1" dirty="0" smtClean="0">
                <a:solidFill>
                  <a:srgbClr val="FF0000"/>
                </a:solidFill>
              </a:rPr>
              <a:t>BATTAGLIA </a:t>
            </a:r>
            <a:r>
              <a:rPr lang="it-IT" sz="2800" b="1" dirty="0" err="1" smtClean="0">
                <a:solidFill>
                  <a:srgbClr val="FF0000"/>
                </a:solidFill>
              </a:rPr>
              <a:t>DI</a:t>
            </a:r>
            <a:r>
              <a:rPr lang="it-IT" sz="2800" b="1" dirty="0" smtClean="0">
                <a:solidFill>
                  <a:srgbClr val="FF0000"/>
                </a:solidFill>
              </a:rPr>
              <a:t> STALINGRADO</a:t>
            </a:r>
          </a:p>
          <a:p>
            <a:pPr algn="ctr"/>
            <a:r>
              <a:rPr lang="it-IT" sz="2800" dirty="0" smtClean="0">
                <a:solidFill>
                  <a:srgbClr val="FF0000"/>
                </a:solidFill>
              </a:rPr>
              <a:t>Inverno 1942</a:t>
            </a:r>
            <a:endParaRPr lang="it-IT" sz="2800" dirty="0">
              <a:solidFill>
                <a:srgbClr val="FF0000"/>
              </a:solidFill>
            </a:endParaRPr>
          </a:p>
        </p:txBody>
      </p:sp>
      <p:sp>
        <p:nvSpPr>
          <p:cNvPr id="2" name="CasellaDiTesto 1"/>
          <p:cNvSpPr txBox="1"/>
          <p:nvPr/>
        </p:nvSpPr>
        <p:spPr>
          <a:xfrm>
            <a:off x="7919864" y="6488668"/>
            <a:ext cx="122413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4"/>
              </a:rPr>
              <a:t>stalingrado</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95736" y="476672"/>
            <a:ext cx="3600400" cy="954107"/>
          </a:xfrm>
          <a:prstGeom prst="rect">
            <a:avLst/>
          </a:prstGeom>
          <a:noFill/>
        </p:spPr>
        <p:txBody>
          <a:bodyPr wrap="square" rtlCol="0">
            <a:spAutoFit/>
          </a:bodyPr>
          <a:lstStyle/>
          <a:p>
            <a:pPr algn="ctr"/>
            <a:r>
              <a:rPr lang="it-IT" sz="2800" b="1" dirty="0" smtClean="0">
                <a:solidFill>
                  <a:srgbClr val="FF0000"/>
                </a:solidFill>
              </a:rPr>
              <a:t>SBARCO IN SICILIA </a:t>
            </a:r>
          </a:p>
          <a:p>
            <a:pPr algn="ctr"/>
            <a:r>
              <a:rPr lang="it-IT" sz="2800" dirty="0" smtClean="0">
                <a:solidFill>
                  <a:srgbClr val="FF0000"/>
                </a:solidFill>
              </a:rPr>
              <a:t>11 luglio 1943</a:t>
            </a:r>
            <a:endParaRPr lang="it-IT" sz="2800" dirty="0">
              <a:solidFill>
                <a:srgbClr val="FF0000"/>
              </a:solidFill>
            </a:endParaRPr>
          </a:p>
        </p:txBody>
      </p:sp>
      <p:sp>
        <p:nvSpPr>
          <p:cNvPr id="4" name="CasellaDiTesto 3"/>
          <p:cNvSpPr txBox="1"/>
          <p:nvPr/>
        </p:nvSpPr>
        <p:spPr>
          <a:xfrm>
            <a:off x="6948264" y="548680"/>
            <a:ext cx="172819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3"/>
              </a:rPr>
              <a:t>SBARCO_SICILIA</a:t>
            </a:r>
            <a:endParaRPr lang="it-IT" dirty="0"/>
          </a:p>
        </p:txBody>
      </p:sp>
      <p:pic>
        <p:nvPicPr>
          <p:cNvPr id="24578" name="Picture 2" descr="C:\Users\LIDIA\Pictures\fascismo\fascismo_24_1.jpg"/>
          <p:cNvPicPr>
            <a:picLocks noChangeAspect="1" noChangeArrowheads="1"/>
          </p:cNvPicPr>
          <p:nvPr/>
        </p:nvPicPr>
        <p:blipFill>
          <a:blip r:embed="rId4" cstate="print"/>
          <a:srcRect/>
          <a:stretch>
            <a:fillRect/>
          </a:stretch>
        </p:blipFill>
        <p:spPr bwMode="auto">
          <a:xfrm>
            <a:off x="323528" y="1836738"/>
            <a:ext cx="7732712" cy="50212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051720" y="332656"/>
            <a:ext cx="3960440" cy="954107"/>
          </a:xfrm>
          <a:prstGeom prst="rect">
            <a:avLst/>
          </a:prstGeom>
          <a:noFill/>
        </p:spPr>
        <p:txBody>
          <a:bodyPr wrap="square" rtlCol="0">
            <a:spAutoFit/>
          </a:bodyPr>
          <a:lstStyle/>
          <a:p>
            <a:r>
              <a:rPr lang="it-IT" sz="2800" b="1" dirty="0" smtClean="0">
                <a:solidFill>
                  <a:srgbClr val="FF0000"/>
                </a:solidFill>
              </a:rPr>
              <a:t>SBARCO IN NORMANDIA </a:t>
            </a:r>
          </a:p>
          <a:p>
            <a:pPr algn="ctr"/>
            <a:r>
              <a:rPr lang="it-IT" sz="2800" dirty="0" smtClean="0">
                <a:solidFill>
                  <a:srgbClr val="FF0000"/>
                </a:solidFill>
              </a:rPr>
              <a:t>6 giugno 1944</a:t>
            </a:r>
            <a:endParaRPr lang="it-IT" sz="2800" dirty="0">
              <a:solidFill>
                <a:srgbClr val="FF0000"/>
              </a:solidFill>
            </a:endParaRPr>
          </a:p>
        </p:txBody>
      </p:sp>
      <p:sp>
        <p:nvSpPr>
          <p:cNvPr id="4" name="CasellaDiTesto 3"/>
          <p:cNvSpPr txBox="1"/>
          <p:nvPr/>
        </p:nvSpPr>
        <p:spPr>
          <a:xfrm>
            <a:off x="5220072" y="5661248"/>
            <a:ext cx="201622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3"/>
              </a:rPr>
              <a:t>sbarco_normandia</a:t>
            </a:r>
            <a:endParaRPr lang="it-IT" dirty="0"/>
          </a:p>
        </p:txBody>
      </p:sp>
      <p:pic>
        <p:nvPicPr>
          <p:cNvPr id="25602" name="Picture 2" descr="C:\Users\LIDIA\Pictures\fascismo\fascismo_25_1.jpg"/>
          <p:cNvPicPr>
            <a:picLocks noChangeAspect="1" noChangeArrowheads="1"/>
          </p:cNvPicPr>
          <p:nvPr/>
        </p:nvPicPr>
        <p:blipFill>
          <a:blip r:embed="rId4" cstate="print"/>
          <a:srcRect/>
          <a:stretch>
            <a:fillRect/>
          </a:stretch>
        </p:blipFill>
        <p:spPr bwMode="auto">
          <a:xfrm>
            <a:off x="323528" y="1628800"/>
            <a:ext cx="7693025" cy="386556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99592" y="0"/>
            <a:ext cx="6984776" cy="523220"/>
          </a:xfrm>
          <a:prstGeom prst="rect">
            <a:avLst/>
          </a:prstGeom>
          <a:noFill/>
        </p:spPr>
        <p:txBody>
          <a:bodyPr wrap="square" rtlCol="0">
            <a:spAutoFit/>
          </a:bodyPr>
          <a:lstStyle/>
          <a:p>
            <a:r>
              <a:rPr lang="it-IT" sz="2800" b="1" dirty="0" smtClean="0">
                <a:solidFill>
                  <a:srgbClr val="FF0000"/>
                </a:solidFill>
              </a:rPr>
              <a:t>MORTI DELLA SECONDA GUERRA MONDIALE</a:t>
            </a:r>
            <a:endParaRPr lang="it-IT" sz="2800" b="1" dirty="0">
              <a:solidFill>
                <a:srgbClr val="FF0000"/>
              </a:solidFill>
            </a:endParaRPr>
          </a:p>
        </p:txBody>
      </p:sp>
      <p:pic>
        <p:nvPicPr>
          <p:cNvPr id="26626" name="Picture 2" descr="C:\Users\LIDIA\Pictures\fascismo\fascismo_26_1.jpg"/>
          <p:cNvPicPr>
            <a:picLocks noChangeAspect="1" noChangeArrowheads="1"/>
          </p:cNvPicPr>
          <p:nvPr/>
        </p:nvPicPr>
        <p:blipFill>
          <a:blip r:embed="rId2" cstate="print"/>
          <a:srcRect/>
          <a:stretch>
            <a:fillRect/>
          </a:stretch>
        </p:blipFill>
        <p:spPr bwMode="auto">
          <a:xfrm>
            <a:off x="251520" y="980728"/>
            <a:ext cx="8568952" cy="48965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64088" y="332656"/>
            <a:ext cx="9361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3"/>
              </a:rPr>
              <a:t>RUSSIA</a:t>
            </a:r>
            <a:endParaRPr lang="it-IT" dirty="0"/>
          </a:p>
        </p:txBody>
      </p:sp>
      <p:sp>
        <p:nvSpPr>
          <p:cNvPr id="3" name="CasellaDiTesto 2"/>
          <p:cNvSpPr txBox="1"/>
          <p:nvPr/>
        </p:nvSpPr>
        <p:spPr>
          <a:xfrm>
            <a:off x="539552" y="188640"/>
            <a:ext cx="4896544" cy="584775"/>
          </a:xfrm>
          <a:prstGeom prst="rect">
            <a:avLst/>
          </a:prstGeom>
          <a:noFill/>
        </p:spPr>
        <p:txBody>
          <a:bodyPr wrap="square" rtlCol="0">
            <a:spAutoFit/>
          </a:bodyPr>
          <a:lstStyle/>
          <a:p>
            <a:r>
              <a:rPr lang="it-IT" sz="3200" b="1" dirty="0" smtClean="0">
                <a:solidFill>
                  <a:srgbClr val="FF0000"/>
                </a:solidFill>
              </a:rPr>
              <a:t>CAMPAGNA </a:t>
            </a:r>
            <a:r>
              <a:rPr lang="it-IT" sz="3200" b="1" dirty="0" err="1" smtClean="0">
                <a:solidFill>
                  <a:srgbClr val="FF0000"/>
                </a:solidFill>
              </a:rPr>
              <a:t>DI</a:t>
            </a:r>
            <a:r>
              <a:rPr lang="it-IT" sz="3200" b="1" dirty="0" smtClean="0">
                <a:solidFill>
                  <a:srgbClr val="FF0000"/>
                </a:solidFill>
              </a:rPr>
              <a:t> RUSSIA</a:t>
            </a:r>
            <a:endParaRPr lang="it-IT" sz="3200" b="1" dirty="0">
              <a:solidFill>
                <a:srgbClr val="FF0000"/>
              </a:solidFill>
            </a:endParaRPr>
          </a:p>
        </p:txBody>
      </p:sp>
      <p:sp>
        <p:nvSpPr>
          <p:cNvPr id="7" name="CasellaDiTesto 6"/>
          <p:cNvSpPr txBox="1"/>
          <p:nvPr/>
        </p:nvSpPr>
        <p:spPr>
          <a:xfrm>
            <a:off x="6588224" y="332656"/>
            <a:ext cx="9361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4"/>
              </a:rPr>
              <a:t>RIGONI</a:t>
            </a:r>
            <a:endParaRPr lang="it-IT" dirty="0"/>
          </a:p>
        </p:txBody>
      </p:sp>
      <p:sp>
        <p:nvSpPr>
          <p:cNvPr id="8" name="CasellaDiTesto 7"/>
          <p:cNvSpPr txBox="1"/>
          <p:nvPr/>
        </p:nvSpPr>
        <p:spPr>
          <a:xfrm>
            <a:off x="7884368" y="332656"/>
            <a:ext cx="86409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5"/>
              </a:rPr>
              <a:t>paolini</a:t>
            </a:r>
            <a:endParaRPr lang="it-IT" dirty="0"/>
          </a:p>
        </p:txBody>
      </p:sp>
      <p:pic>
        <p:nvPicPr>
          <p:cNvPr id="27650" name="Picture 2" descr="C:\Users\LIDIA\Pictures\fascismo\fascismo_27_3.jpg"/>
          <p:cNvPicPr>
            <a:picLocks noChangeAspect="1" noChangeArrowheads="1"/>
          </p:cNvPicPr>
          <p:nvPr/>
        </p:nvPicPr>
        <p:blipFill>
          <a:blip r:embed="rId6" cstate="print"/>
          <a:srcRect/>
          <a:stretch>
            <a:fillRect/>
          </a:stretch>
        </p:blipFill>
        <p:spPr bwMode="auto">
          <a:xfrm>
            <a:off x="0" y="1036638"/>
            <a:ext cx="8259762" cy="5821362"/>
          </a:xfrm>
          <a:prstGeom prst="rect">
            <a:avLst/>
          </a:prstGeom>
          <a:noFill/>
        </p:spPr>
      </p:pic>
      <p:pic>
        <p:nvPicPr>
          <p:cNvPr id="27651" name="Picture 3" descr="C:\Users\LIDIA\Pictures\fascismo\fascismo_27_2.jpg"/>
          <p:cNvPicPr>
            <a:picLocks noChangeAspect="1" noChangeArrowheads="1"/>
          </p:cNvPicPr>
          <p:nvPr/>
        </p:nvPicPr>
        <p:blipFill>
          <a:blip r:embed="rId7" cstate="print"/>
          <a:srcRect/>
          <a:stretch>
            <a:fillRect/>
          </a:stretch>
        </p:blipFill>
        <p:spPr bwMode="auto">
          <a:xfrm>
            <a:off x="0" y="980728"/>
            <a:ext cx="8994684" cy="5877272"/>
          </a:xfrm>
          <a:prstGeom prst="rect">
            <a:avLst/>
          </a:prstGeom>
          <a:noFill/>
        </p:spPr>
      </p:pic>
      <p:pic>
        <p:nvPicPr>
          <p:cNvPr id="27652" name="Picture 4" descr="C:\Users\LIDIA\Pictures\fascismo\fascismo_27_1.jpg"/>
          <p:cNvPicPr>
            <a:picLocks noChangeAspect="1" noChangeArrowheads="1"/>
          </p:cNvPicPr>
          <p:nvPr/>
        </p:nvPicPr>
        <p:blipFill>
          <a:blip r:embed="rId8" cstate="print"/>
          <a:srcRect/>
          <a:stretch>
            <a:fillRect/>
          </a:stretch>
        </p:blipFill>
        <p:spPr bwMode="auto">
          <a:xfrm>
            <a:off x="6858000" y="3981450"/>
            <a:ext cx="2286000" cy="2876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300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ppt_w</p:attrName>
                                        </p:attrNameLst>
                                      </p:cBhvr>
                                      <p:tavLst>
                                        <p:tav tm="0">
                                          <p:val>
                                            <p:strVal val="#ppt_w*0.70"/>
                                          </p:val>
                                        </p:tav>
                                        <p:tav tm="100000">
                                          <p:val>
                                            <p:strVal val="#ppt_w"/>
                                          </p:val>
                                        </p:tav>
                                      </p:tavLst>
                                    </p:anim>
                                    <p:anim calcmode="lin" valueType="num">
                                      <p:cBhvr>
                                        <p:cTn id="8" dur="1000" fill="hold"/>
                                        <p:tgtEl>
                                          <p:spTgt spid="27652"/>
                                        </p:tgtEl>
                                        <p:attrNameLst>
                                          <p:attrName>ppt_h</p:attrName>
                                        </p:attrNameLst>
                                      </p:cBhvr>
                                      <p:tavLst>
                                        <p:tav tm="0">
                                          <p:val>
                                            <p:strVal val="#ppt_h"/>
                                          </p:val>
                                        </p:tav>
                                        <p:tav tm="100000">
                                          <p:val>
                                            <p:strVal val="#ppt_h"/>
                                          </p:val>
                                        </p:tav>
                                      </p:tavLst>
                                    </p:anim>
                                    <p:animEffect transition="in" filter="fade">
                                      <p:cBhvr>
                                        <p:cTn id="9" dur="1000"/>
                                        <p:tgtEl>
                                          <p:spTgt spid="27652"/>
                                        </p:tgtEl>
                                      </p:cBhvr>
                                    </p:animEffect>
                                  </p:childTnLst>
                                </p:cTn>
                              </p:par>
                            </p:childTnLst>
                          </p:cTn>
                        </p:par>
                        <p:par>
                          <p:cTn id="10" fill="hold">
                            <p:stCondLst>
                              <p:cond delay="4000"/>
                            </p:stCondLst>
                            <p:childTnLst>
                              <p:par>
                                <p:cTn id="11" presetID="12" presetClass="entr" presetSubtype="4" fill="hold" nodeType="afterEffect">
                                  <p:stCondLst>
                                    <p:cond delay="2500"/>
                                  </p:stCondLst>
                                  <p:childTnLst>
                                    <p:set>
                                      <p:cBhvr>
                                        <p:cTn id="12" dur="1" fill="hold">
                                          <p:stCondLst>
                                            <p:cond delay="0"/>
                                          </p:stCondLst>
                                        </p:cTn>
                                        <p:tgtEl>
                                          <p:spTgt spid="27651"/>
                                        </p:tgtEl>
                                        <p:attrNameLst>
                                          <p:attrName>style.visibility</p:attrName>
                                        </p:attrNameLst>
                                      </p:cBhvr>
                                      <p:to>
                                        <p:strVal val="visible"/>
                                      </p:to>
                                    </p:set>
                                    <p:animEffect transition="in" filter="slide(fromBottom)">
                                      <p:cBhvr>
                                        <p:cTn id="13"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0"/>
            <a:ext cx="4716016" cy="584775"/>
          </a:xfrm>
          <a:prstGeom prst="rect">
            <a:avLst/>
          </a:prstGeom>
          <a:noFill/>
        </p:spPr>
        <p:txBody>
          <a:bodyPr wrap="square" rtlCol="0">
            <a:spAutoFit/>
          </a:bodyPr>
          <a:lstStyle/>
          <a:p>
            <a:r>
              <a:rPr lang="it-IT" sz="3200" b="1" dirty="0" smtClean="0">
                <a:solidFill>
                  <a:srgbClr val="FF0000"/>
                </a:solidFill>
              </a:rPr>
              <a:t>LE DEPORTAZIONI NAZISTE</a:t>
            </a:r>
            <a:endParaRPr lang="it-IT" sz="3200" b="1" dirty="0">
              <a:solidFill>
                <a:srgbClr val="FF0000"/>
              </a:solidFill>
            </a:endParaRPr>
          </a:p>
        </p:txBody>
      </p:sp>
      <p:sp>
        <p:nvSpPr>
          <p:cNvPr id="6" name="CasellaDiTesto 5"/>
          <p:cNvSpPr txBox="1"/>
          <p:nvPr/>
        </p:nvSpPr>
        <p:spPr>
          <a:xfrm>
            <a:off x="0" y="1052736"/>
            <a:ext cx="86409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3"/>
              </a:rPr>
              <a:t>dachau</a:t>
            </a:r>
            <a:endParaRPr lang="it-IT" dirty="0"/>
          </a:p>
        </p:txBody>
      </p:sp>
      <p:sp>
        <p:nvSpPr>
          <p:cNvPr id="7" name="CasellaDiTesto 6"/>
          <p:cNvSpPr txBox="1"/>
          <p:nvPr/>
        </p:nvSpPr>
        <p:spPr>
          <a:xfrm>
            <a:off x="0" y="1484784"/>
            <a:ext cx="197971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4"/>
              </a:rPr>
              <a:t>guccini_auschwitz</a:t>
            </a:r>
            <a:endParaRPr lang="it-IT" dirty="0"/>
          </a:p>
        </p:txBody>
      </p:sp>
      <p:sp>
        <p:nvSpPr>
          <p:cNvPr id="8" name="CasellaDiTesto 7"/>
          <p:cNvSpPr txBox="1"/>
          <p:nvPr/>
        </p:nvSpPr>
        <p:spPr>
          <a:xfrm>
            <a:off x="0" y="620688"/>
            <a:ext cx="151216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5"/>
              </a:rPr>
              <a:t>triangoli_rossi</a:t>
            </a:r>
            <a:endParaRPr lang="it-IT" dirty="0"/>
          </a:p>
        </p:txBody>
      </p:sp>
      <p:sp>
        <p:nvSpPr>
          <p:cNvPr id="10" name="CasellaDiTesto 9"/>
          <p:cNvSpPr txBox="1"/>
          <p:nvPr/>
        </p:nvSpPr>
        <p:spPr>
          <a:xfrm>
            <a:off x="899592" y="1052736"/>
            <a:ext cx="86409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6"/>
              </a:rPr>
              <a:t>zingari</a:t>
            </a:r>
            <a:endParaRPr lang="it-IT" dirty="0"/>
          </a:p>
        </p:txBody>
      </p:sp>
      <p:sp>
        <p:nvSpPr>
          <p:cNvPr id="11" name="CasellaDiTesto 10"/>
          <p:cNvSpPr txBox="1"/>
          <p:nvPr/>
        </p:nvSpPr>
        <p:spPr>
          <a:xfrm>
            <a:off x="1547664" y="620688"/>
            <a:ext cx="79208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7"/>
              </a:rPr>
              <a:t>brecht</a:t>
            </a:r>
            <a:endParaRPr lang="it-IT" dirty="0"/>
          </a:p>
        </p:txBody>
      </p:sp>
      <p:pic>
        <p:nvPicPr>
          <p:cNvPr id="19458" name="Picture 2" descr="https://upload.wikimedia.org/wikipedia/commons/a/a0/Bundesarchiv_Bild_146-1993-051-07,_Tafel_mit_KZ-Kennzeichen_(Winkel)_retouched.jpg"/>
          <p:cNvPicPr>
            <a:picLocks noChangeAspect="1" noChangeArrowheads="1"/>
          </p:cNvPicPr>
          <p:nvPr/>
        </p:nvPicPr>
        <p:blipFill>
          <a:blip r:embed="rId8" cstate="print"/>
          <a:srcRect/>
          <a:stretch>
            <a:fillRect/>
          </a:stretch>
        </p:blipFill>
        <p:spPr bwMode="auto">
          <a:xfrm>
            <a:off x="6578260" y="-12772799"/>
            <a:ext cx="8055587" cy="10801200"/>
          </a:xfrm>
          <a:prstGeom prst="rect">
            <a:avLst/>
          </a:prstGeom>
          <a:noFill/>
        </p:spPr>
      </p:pic>
      <p:pic>
        <p:nvPicPr>
          <p:cNvPr id="28675" name="Picture 3" descr="C:\Users\LIDIA\Pictures\fascismo\fascismo_28_2.jpg"/>
          <p:cNvPicPr>
            <a:picLocks noChangeAspect="1" noChangeArrowheads="1"/>
          </p:cNvPicPr>
          <p:nvPr/>
        </p:nvPicPr>
        <p:blipFill>
          <a:blip r:embed="rId9" cstate="print"/>
          <a:srcRect/>
          <a:stretch>
            <a:fillRect/>
          </a:stretch>
        </p:blipFill>
        <p:spPr bwMode="auto">
          <a:xfrm>
            <a:off x="0" y="1897062"/>
            <a:ext cx="7286625" cy="4960938"/>
          </a:xfrm>
          <a:prstGeom prst="rect">
            <a:avLst/>
          </a:prstGeom>
          <a:noFill/>
        </p:spPr>
      </p:pic>
      <p:pic>
        <p:nvPicPr>
          <p:cNvPr id="28674" name="Picture 2" descr="C:\Users\LIDIA\Pictures\fascismo\fascismo_28_1.jpg"/>
          <p:cNvPicPr>
            <a:picLocks noChangeAspect="1" noChangeArrowheads="1"/>
          </p:cNvPicPr>
          <p:nvPr/>
        </p:nvPicPr>
        <p:blipFill>
          <a:blip r:embed="rId10" cstate="print"/>
          <a:srcRect/>
          <a:stretch>
            <a:fillRect/>
          </a:stretch>
        </p:blipFill>
        <p:spPr bwMode="auto">
          <a:xfrm>
            <a:off x="4419600" y="523875"/>
            <a:ext cx="4724400" cy="6334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afterEffect">
                                  <p:stCondLst>
                                    <p:cond delay="3000"/>
                                  </p:stCondLst>
                                  <p:childTnLst>
                                    <p:animEffect transition="out" filter="box(in)">
                                      <p:cBhvr>
                                        <p:cTn id="6" dur="500"/>
                                        <p:tgtEl>
                                          <p:spTgt spid="28675"/>
                                        </p:tgtEl>
                                      </p:cBhvr>
                                    </p:animEffect>
                                    <p:set>
                                      <p:cBhvr>
                                        <p:cTn id="7" dur="1" fill="hold">
                                          <p:stCondLst>
                                            <p:cond delay="499"/>
                                          </p:stCondLst>
                                        </p:cTn>
                                        <p:tgtEl>
                                          <p:spTgt spid="28675"/>
                                        </p:tgtEl>
                                        <p:attrNameLst>
                                          <p:attrName>style.visibility</p:attrName>
                                        </p:attrNameLst>
                                      </p:cBhvr>
                                      <p:to>
                                        <p:strVal val="hidden"/>
                                      </p:to>
                                    </p:set>
                                  </p:childTnLst>
                                </p:cTn>
                              </p:par>
                            </p:childTnLst>
                          </p:cTn>
                        </p:par>
                        <p:par>
                          <p:cTn id="8" fill="hold">
                            <p:stCondLst>
                              <p:cond delay="3500"/>
                            </p:stCondLst>
                            <p:childTnLst>
                              <p:par>
                                <p:cTn id="9" presetID="12" presetClass="entr" presetSubtype="4" fill="hold" nodeType="afterEffect">
                                  <p:stCondLst>
                                    <p:cond delay="500"/>
                                  </p:stCondLst>
                                  <p:childTnLst>
                                    <p:set>
                                      <p:cBhvr>
                                        <p:cTn id="10" dur="1" fill="hold">
                                          <p:stCondLst>
                                            <p:cond delay="0"/>
                                          </p:stCondLst>
                                        </p:cTn>
                                        <p:tgtEl>
                                          <p:spTgt spid="28674"/>
                                        </p:tgtEl>
                                        <p:attrNameLst>
                                          <p:attrName>style.visibility</p:attrName>
                                        </p:attrNameLst>
                                      </p:cBhvr>
                                      <p:to>
                                        <p:strVal val="visible"/>
                                      </p:to>
                                    </p:set>
                                    <p:animEffect transition="in" filter="slide(fromBottom)">
                                      <p:cBhvr>
                                        <p:cTn id="11"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LIDIA\Pictures\fascismo\fascismo_29_1.jpg"/>
          <p:cNvPicPr>
            <a:picLocks noChangeAspect="1" noChangeArrowheads="1"/>
          </p:cNvPicPr>
          <p:nvPr/>
        </p:nvPicPr>
        <p:blipFill>
          <a:blip r:embed="rId3" cstate="print"/>
          <a:srcRect/>
          <a:stretch>
            <a:fillRect/>
          </a:stretch>
        </p:blipFill>
        <p:spPr bwMode="auto">
          <a:xfrm>
            <a:off x="0" y="1160462"/>
            <a:ext cx="6999288" cy="5697538"/>
          </a:xfrm>
          <a:prstGeom prst="rect">
            <a:avLst/>
          </a:prstGeom>
          <a:noFill/>
        </p:spPr>
      </p:pic>
      <p:sp>
        <p:nvSpPr>
          <p:cNvPr id="2" name="CasellaDiTesto 1"/>
          <p:cNvSpPr txBox="1"/>
          <p:nvPr/>
        </p:nvSpPr>
        <p:spPr>
          <a:xfrm>
            <a:off x="2627784" y="836712"/>
            <a:ext cx="4608512" cy="923330"/>
          </a:xfrm>
          <a:prstGeom prst="rect">
            <a:avLst/>
          </a:prstGeom>
          <a:solidFill>
            <a:schemeClr val="bg1"/>
          </a:solidFill>
          <a:ln w="38100">
            <a:solidFill>
              <a:schemeClr val="tx1">
                <a:lumMod val="95000"/>
                <a:lumOff val="5000"/>
              </a:schemeClr>
            </a:solidFill>
          </a:ln>
        </p:spPr>
        <p:txBody>
          <a:bodyPr wrap="square" rtlCol="0">
            <a:spAutoFit/>
          </a:bodyPr>
          <a:lstStyle/>
          <a:p>
            <a:r>
              <a:rPr lang="it-IT" sz="5400" b="1" dirty="0" smtClean="0"/>
              <a:t>LA RESISTENZA</a:t>
            </a:r>
            <a:endParaRPr lang="it-IT" sz="5400" b="1" dirty="0"/>
          </a:p>
        </p:txBody>
      </p:sp>
      <p:sp>
        <p:nvSpPr>
          <p:cNvPr id="4" name="CasellaDiTesto 3"/>
          <p:cNvSpPr txBox="1"/>
          <p:nvPr/>
        </p:nvSpPr>
        <p:spPr>
          <a:xfrm>
            <a:off x="7487816" y="4941168"/>
            <a:ext cx="165618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4"/>
              </a:rPr>
              <a:t>guccini_3.12.39</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308304" y="1196752"/>
            <a:ext cx="1835696" cy="3970318"/>
          </a:xfrm>
          <a:prstGeom prst="rect">
            <a:avLst/>
          </a:prstGeom>
          <a:noFill/>
        </p:spPr>
        <p:txBody>
          <a:bodyPr wrap="square" rtlCol="0">
            <a:spAutoFit/>
          </a:bodyPr>
          <a:lstStyle/>
          <a:p>
            <a:r>
              <a:rPr lang="it-IT" sz="3600" b="1" dirty="0" smtClean="0">
                <a:solidFill>
                  <a:srgbClr val="FF0000"/>
                </a:solidFill>
              </a:rPr>
              <a:t>LA MARCIA SU ROMA</a:t>
            </a:r>
          </a:p>
          <a:p>
            <a:r>
              <a:rPr lang="it-IT" sz="3600" dirty="0" smtClean="0">
                <a:solidFill>
                  <a:srgbClr val="FF0000"/>
                </a:solidFill>
              </a:rPr>
              <a:t>28 ottobre 1922</a:t>
            </a:r>
            <a:endParaRPr lang="it-IT" sz="3600" dirty="0">
              <a:solidFill>
                <a:srgbClr val="FF0000"/>
              </a:solidFill>
            </a:endParaRPr>
          </a:p>
        </p:txBody>
      </p:sp>
      <p:sp>
        <p:nvSpPr>
          <p:cNvPr id="8" name="CasellaDiTesto 7"/>
          <p:cNvSpPr txBox="1"/>
          <p:nvPr/>
        </p:nvSpPr>
        <p:spPr>
          <a:xfrm>
            <a:off x="7308304" y="5805264"/>
            <a:ext cx="183569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3"/>
              </a:rPr>
              <a:t>MARCIA_ROMA</a:t>
            </a:r>
            <a:endParaRPr lang="it-IT" dirty="0"/>
          </a:p>
        </p:txBody>
      </p:sp>
      <p:pic>
        <p:nvPicPr>
          <p:cNvPr id="3074" name="Picture 2" descr="C:\Users\LIDIA\Pictures\fascismo\fascismo_3_2.jpg"/>
          <p:cNvPicPr>
            <a:picLocks noChangeAspect="1" noChangeArrowheads="1"/>
          </p:cNvPicPr>
          <p:nvPr/>
        </p:nvPicPr>
        <p:blipFill>
          <a:blip r:embed="rId4" cstate="print"/>
          <a:srcRect/>
          <a:stretch>
            <a:fillRect/>
          </a:stretch>
        </p:blipFill>
        <p:spPr bwMode="auto">
          <a:xfrm>
            <a:off x="0" y="0"/>
            <a:ext cx="5771584" cy="6858000"/>
          </a:xfrm>
          <a:prstGeom prst="rect">
            <a:avLst/>
          </a:prstGeom>
          <a:noFill/>
        </p:spPr>
      </p:pic>
      <p:pic>
        <p:nvPicPr>
          <p:cNvPr id="3075" name="Picture 3" descr="C:\Users\LIDIA\Pictures\fascismo\fascismo_3_1.jpg"/>
          <p:cNvPicPr>
            <a:picLocks noChangeAspect="1" noChangeArrowheads="1"/>
          </p:cNvPicPr>
          <p:nvPr/>
        </p:nvPicPr>
        <p:blipFill>
          <a:blip r:embed="rId5" cstate="print"/>
          <a:srcRect/>
          <a:stretch>
            <a:fillRect/>
          </a:stretch>
        </p:blipFill>
        <p:spPr bwMode="auto">
          <a:xfrm>
            <a:off x="0" y="0"/>
            <a:ext cx="5969901"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2500"/>
                                  </p:stCondLst>
                                  <p:childTnLst>
                                    <p:set>
                                      <p:cBhvr>
                                        <p:cTn id="6" dur="1" fill="hold">
                                          <p:stCondLst>
                                            <p:cond delay="0"/>
                                          </p:stCondLst>
                                        </p:cTn>
                                        <p:tgtEl>
                                          <p:spTgt spid="3075"/>
                                        </p:tgtEl>
                                        <p:attrNameLst>
                                          <p:attrName>style.visibility</p:attrName>
                                        </p:attrNameLst>
                                      </p:cBhvr>
                                      <p:to>
                                        <p:strVal val="visible"/>
                                      </p:to>
                                    </p:set>
                                    <p:animEffect transition="in" filter="slide(fromBottom)">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s://upload.wikimedia.org/wikipedia/commons/thumb/c/c5/Manifesto_sciopero_dicembre_1943.jpg/300px-Manifesto_sciopero_dicembre_1943.jpg"/>
          <p:cNvPicPr>
            <a:picLocks noChangeAspect="1" noChangeArrowheads="1"/>
          </p:cNvPicPr>
          <p:nvPr/>
        </p:nvPicPr>
        <p:blipFill>
          <a:blip r:embed="rId3" cstate="print"/>
          <a:srcRect/>
          <a:stretch>
            <a:fillRect/>
          </a:stretch>
        </p:blipFill>
        <p:spPr bwMode="auto">
          <a:xfrm>
            <a:off x="4283968" y="1071458"/>
            <a:ext cx="3744416" cy="4717965"/>
          </a:xfrm>
          <a:prstGeom prst="rect">
            <a:avLst/>
          </a:prstGeom>
          <a:noFill/>
        </p:spPr>
      </p:pic>
      <p:pic>
        <p:nvPicPr>
          <p:cNvPr id="43010" name="Picture 2" descr="http://2.bp.blogspot.com/-SV-C2qVVmX8/T1TFWhGudVI/AAAAAAAAAYA/bXiVyNjHh3Q/s1600/marzo-43-operai-in-sciopero-Sesto-S-G.jpg"/>
          <p:cNvPicPr>
            <a:picLocks noChangeAspect="1" noChangeArrowheads="1"/>
          </p:cNvPicPr>
          <p:nvPr/>
        </p:nvPicPr>
        <p:blipFill>
          <a:blip r:embed="rId4" cstate="print"/>
          <a:srcRect/>
          <a:stretch>
            <a:fillRect/>
          </a:stretch>
        </p:blipFill>
        <p:spPr bwMode="auto">
          <a:xfrm>
            <a:off x="0" y="1340768"/>
            <a:ext cx="7422285" cy="5517232"/>
          </a:xfrm>
          <a:prstGeom prst="rect">
            <a:avLst/>
          </a:prstGeom>
          <a:noFill/>
        </p:spPr>
      </p:pic>
      <p:sp>
        <p:nvSpPr>
          <p:cNvPr id="4" name="CasellaDiTesto 3"/>
          <p:cNvSpPr txBox="1"/>
          <p:nvPr/>
        </p:nvSpPr>
        <p:spPr>
          <a:xfrm>
            <a:off x="251520" y="0"/>
            <a:ext cx="5040560" cy="1323439"/>
          </a:xfrm>
          <a:prstGeom prst="rect">
            <a:avLst/>
          </a:prstGeom>
          <a:noFill/>
        </p:spPr>
        <p:txBody>
          <a:bodyPr wrap="square" rtlCol="0">
            <a:spAutoFit/>
          </a:bodyPr>
          <a:lstStyle/>
          <a:p>
            <a:r>
              <a:rPr lang="it-IT" sz="4000" b="1" dirty="0" smtClean="0">
                <a:solidFill>
                  <a:srgbClr val="C00000"/>
                </a:solidFill>
              </a:rPr>
              <a:t>SCIOPERI DELLE FABBRICHE</a:t>
            </a:r>
            <a:endParaRPr lang="it-IT" sz="4000" b="1" dirty="0">
              <a:solidFill>
                <a:srgbClr val="C00000"/>
              </a:solidFill>
            </a:endParaRPr>
          </a:p>
        </p:txBody>
      </p:sp>
      <p:sp>
        <p:nvSpPr>
          <p:cNvPr id="5" name="CasellaDiTesto 4"/>
          <p:cNvSpPr txBox="1"/>
          <p:nvPr/>
        </p:nvSpPr>
        <p:spPr>
          <a:xfrm>
            <a:off x="8028384" y="6488668"/>
            <a:ext cx="9361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5"/>
              </a:rPr>
              <a:t>FIAT_43</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2000" fill="hold"/>
                                        <p:tgtEl>
                                          <p:spTgt spid="43012"/>
                                        </p:tgtEl>
                                      </p:cBhvr>
                                      <p:by x="150000" y="150000"/>
                                    </p:animScale>
                                  </p:childTnLst>
                                </p:cTn>
                              </p:par>
                            </p:childTnLst>
                          </p:cTn>
                        </p:par>
                        <p:par>
                          <p:cTn id="7" fill="hold">
                            <p:stCondLst>
                              <p:cond delay="2500"/>
                            </p:stCondLst>
                            <p:childTnLst>
                              <p:par>
                                <p:cTn id="8" presetID="8" presetClass="exit" presetSubtype="16" fill="hold" nodeType="afterEffect">
                                  <p:stCondLst>
                                    <p:cond delay="3500"/>
                                  </p:stCondLst>
                                  <p:childTnLst>
                                    <p:animEffect transition="out" filter="diamond(in)">
                                      <p:cBhvr>
                                        <p:cTn id="9" dur="2000"/>
                                        <p:tgtEl>
                                          <p:spTgt spid="43012"/>
                                        </p:tgtEl>
                                      </p:cBhvr>
                                    </p:animEffect>
                                    <p:set>
                                      <p:cBhvr>
                                        <p:cTn id="10" dur="1" fill="hold">
                                          <p:stCondLst>
                                            <p:cond delay="1999"/>
                                          </p:stCondLst>
                                        </p:cTn>
                                        <p:tgtEl>
                                          <p:spTgt spid="43012"/>
                                        </p:tgtEl>
                                        <p:attrNameLst>
                                          <p:attrName>style.visibility</p:attrName>
                                        </p:attrNameLst>
                                      </p:cBhvr>
                                      <p:to>
                                        <p:strVal val="hidden"/>
                                      </p:to>
                                    </p:set>
                                  </p:childTnLst>
                                </p:cTn>
                              </p:par>
                            </p:childTnLst>
                          </p:cTn>
                        </p:par>
                        <p:par>
                          <p:cTn id="11" fill="hold">
                            <p:stCondLst>
                              <p:cond delay="8000"/>
                            </p:stCondLst>
                            <p:childTnLst>
                              <p:par>
                                <p:cTn id="12" presetID="12" presetClass="entr" presetSubtype="4" fill="hold" nodeType="after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slide(fromBottom)">
                                      <p:cBhvr>
                                        <p:cTn id="14"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43608" y="0"/>
            <a:ext cx="4680520" cy="523220"/>
          </a:xfrm>
          <a:prstGeom prst="rect">
            <a:avLst/>
          </a:prstGeom>
          <a:noFill/>
        </p:spPr>
        <p:txBody>
          <a:bodyPr wrap="square" rtlCol="0">
            <a:spAutoFit/>
          </a:bodyPr>
          <a:lstStyle/>
          <a:p>
            <a:r>
              <a:rPr lang="it-IT" sz="2800" b="1" dirty="0" smtClean="0">
                <a:solidFill>
                  <a:srgbClr val="FF0000"/>
                </a:solidFill>
              </a:rPr>
              <a:t>L’8 SETTEMBRE: L’ARMISTIZIO</a:t>
            </a:r>
            <a:endParaRPr lang="it-IT" sz="2800" b="1" dirty="0">
              <a:solidFill>
                <a:srgbClr val="FF0000"/>
              </a:solidFill>
            </a:endParaRPr>
          </a:p>
        </p:txBody>
      </p:sp>
      <p:sp>
        <p:nvSpPr>
          <p:cNvPr id="7" name="CasellaDiTesto 6"/>
          <p:cNvSpPr txBox="1"/>
          <p:nvPr/>
        </p:nvSpPr>
        <p:spPr>
          <a:xfrm>
            <a:off x="0" y="6165304"/>
            <a:ext cx="2952328" cy="369332"/>
          </a:xfrm>
          <a:prstGeom prst="rect">
            <a:avLst/>
          </a:prstGeom>
          <a:noFill/>
        </p:spPr>
        <p:txBody>
          <a:bodyPr wrap="square" rtlCol="0">
            <a:spAutoFit/>
          </a:bodyPr>
          <a:lstStyle/>
          <a:p>
            <a:r>
              <a:rPr lang="it-IT" b="1" dirty="0" smtClean="0">
                <a:solidFill>
                  <a:srgbClr val="FF0000"/>
                </a:solidFill>
              </a:rPr>
              <a:t>INTERNATI MILITARI ITALIANI</a:t>
            </a:r>
            <a:endParaRPr lang="it-IT" b="1" dirty="0">
              <a:solidFill>
                <a:srgbClr val="FF0000"/>
              </a:solidFill>
            </a:endParaRPr>
          </a:p>
        </p:txBody>
      </p:sp>
      <p:sp>
        <p:nvSpPr>
          <p:cNvPr id="8" name="CasellaDiTesto 7"/>
          <p:cNvSpPr txBox="1"/>
          <p:nvPr/>
        </p:nvSpPr>
        <p:spPr>
          <a:xfrm>
            <a:off x="6588224" y="548680"/>
            <a:ext cx="151216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3"/>
              </a:rPr>
              <a:t>8SETTEMBRE</a:t>
            </a:r>
            <a:endParaRPr lang="it-IT" dirty="0"/>
          </a:p>
        </p:txBody>
      </p:sp>
      <p:sp>
        <p:nvSpPr>
          <p:cNvPr id="9" name="CasellaDiTesto 8"/>
          <p:cNvSpPr txBox="1"/>
          <p:nvPr/>
        </p:nvSpPr>
        <p:spPr>
          <a:xfrm>
            <a:off x="6588224" y="0"/>
            <a:ext cx="129614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4"/>
              </a:rPr>
              <a:t>BADOGLIO</a:t>
            </a:r>
            <a:endParaRPr lang="it-IT" dirty="0"/>
          </a:p>
        </p:txBody>
      </p:sp>
      <p:sp>
        <p:nvSpPr>
          <p:cNvPr id="11" name="CasellaDiTesto 10"/>
          <p:cNvSpPr txBox="1"/>
          <p:nvPr/>
        </p:nvSpPr>
        <p:spPr>
          <a:xfrm>
            <a:off x="6660232" y="1196752"/>
            <a:ext cx="129614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5"/>
              </a:rPr>
              <a:t>CEFALONIA</a:t>
            </a:r>
            <a:endParaRPr lang="it-IT" dirty="0"/>
          </a:p>
        </p:txBody>
      </p:sp>
      <p:sp>
        <p:nvSpPr>
          <p:cNvPr id="10" name="CasellaDiTesto 9"/>
          <p:cNvSpPr txBox="1"/>
          <p:nvPr/>
        </p:nvSpPr>
        <p:spPr>
          <a:xfrm>
            <a:off x="2771800" y="6488668"/>
            <a:ext cx="50405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6"/>
              </a:rPr>
              <a:t>IMI</a:t>
            </a:r>
            <a:endParaRPr lang="it-IT" dirty="0"/>
          </a:p>
        </p:txBody>
      </p:sp>
      <p:pic>
        <p:nvPicPr>
          <p:cNvPr id="30722" name="Picture 2" descr="C:\Users\LIDIA\Pictures\fascismo\fascismo_31_1.jpg"/>
          <p:cNvPicPr>
            <a:picLocks noChangeAspect="1" noChangeArrowheads="1"/>
          </p:cNvPicPr>
          <p:nvPr/>
        </p:nvPicPr>
        <p:blipFill>
          <a:blip r:embed="rId7" cstate="print"/>
          <a:srcRect/>
          <a:stretch>
            <a:fillRect/>
          </a:stretch>
        </p:blipFill>
        <p:spPr bwMode="auto">
          <a:xfrm>
            <a:off x="323528" y="548680"/>
            <a:ext cx="5334000" cy="2259012"/>
          </a:xfrm>
          <a:prstGeom prst="rect">
            <a:avLst/>
          </a:prstGeom>
          <a:noFill/>
        </p:spPr>
      </p:pic>
      <p:pic>
        <p:nvPicPr>
          <p:cNvPr id="30723" name="Picture 3" descr="C:\Users\LIDIA\Pictures\fascismo\fascismo_31_3.jpg"/>
          <p:cNvPicPr>
            <a:picLocks noChangeAspect="1" noChangeArrowheads="1"/>
          </p:cNvPicPr>
          <p:nvPr/>
        </p:nvPicPr>
        <p:blipFill>
          <a:blip r:embed="rId8" cstate="print"/>
          <a:srcRect/>
          <a:stretch>
            <a:fillRect/>
          </a:stretch>
        </p:blipFill>
        <p:spPr bwMode="auto">
          <a:xfrm>
            <a:off x="3279775" y="2968625"/>
            <a:ext cx="5864225" cy="3889375"/>
          </a:xfrm>
          <a:prstGeom prst="rect">
            <a:avLst/>
          </a:prstGeom>
          <a:noFill/>
        </p:spPr>
      </p:pic>
      <p:pic>
        <p:nvPicPr>
          <p:cNvPr id="30724" name="Picture 4" descr="C:\Users\LIDIA\Pictures\fascismo\fascismo_31_2.jpg"/>
          <p:cNvPicPr>
            <a:picLocks noChangeAspect="1" noChangeArrowheads="1"/>
          </p:cNvPicPr>
          <p:nvPr/>
        </p:nvPicPr>
        <p:blipFill>
          <a:blip r:embed="rId9" cstate="print"/>
          <a:srcRect/>
          <a:stretch>
            <a:fillRect/>
          </a:stretch>
        </p:blipFill>
        <p:spPr bwMode="auto">
          <a:xfrm>
            <a:off x="0" y="2852936"/>
            <a:ext cx="4400550" cy="32861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0" y="0"/>
            <a:ext cx="6840760" cy="954107"/>
          </a:xfrm>
          <a:prstGeom prst="rect">
            <a:avLst/>
          </a:prstGeom>
          <a:noFill/>
        </p:spPr>
        <p:txBody>
          <a:bodyPr wrap="square" rtlCol="0">
            <a:spAutoFit/>
          </a:bodyPr>
          <a:lstStyle/>
          <a:p>
            <a:r>
              <a:rPr lang="it-IT" sz="2800" b="1" dirty="0" smtClean="0">
                <a:solidFill>
                  <a:srgbClr val="C00000"/>
                </a:solidFill>
              </a:rPr>
              <a:t>LE FORMAZIONI PARTIGIANE, I GAP, IL CLN, GLI ALLEATI</a:t>
            </a:r>
            <a:endParaRPr lang="it-IT" sz="2800" b="1" dirty="0">
              <a:solidFill>
                <a:srgbClr val="C00000"/>
              </a:solidFill>
            </a:endParaRPr>
          </a:p>
        </p:txBody>
      </p:sp>
      <p:sp>
        <p:nvSpPr>
          <p:cNvPr id="7" name="CasellaDiTesto 6"/>
          <p:cNvSpPr txBox="1"/>
          <p:nvPr/>
        </p:nvSpPr>
        <p:spPr>
          <a:xfrm>
            <a:off x="7631832" y="2060848"/>
            <a:ext cx="151216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5"/>
              </a:rPr>
              <a:t>resistenza_35'</a:t>
            </a:r>
            <a:endParaRPr lang="it-IT" dirty="0"/>
          </a:p>
        </p:txBody>
      </p:sp>
      <p:sp>
        <p:nvSpPr>
          <p:cNvPr id="8" name="CasellaDiTesto 7"/>
          <p:cNvSpPr txBox="1"/>
          <p:nvPr/>
        </p:nvSpPr>
        <p:spPr>
          <a:xfrm>
            <a:off x="7596336" y="2492896"/>
            <a:ext cx="154766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6"/>
              </a:rPr>
              <a:t>resistenza_10'</a:t>
            </a:r>
            <a:endParaRPr lang="it-IT" dirty="0"/>
          </a:p>
        </p:txBody>
      </p:sp>
      <p:sp>
        <p:nvSpPr>
          <p:cNvPr id="9" name="CasellaDiTesto 8"/>
          <p:cNvSpPr txBox="1"/>
          <p:nvPr/>
        </p:nvSpPr>
        <p:spPr>
          <a:xfrm>
            <a:off x="8279904" y="2924944"/>
            <a:ext cx="86409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7"/>
              </a:rPr>
              <a:t>fossati</a:t>
            </a:r>
            <a:endParaRPr lang="it-IT" dirty="0"/>
          </a:p>
        </p:txBody>
      </p:sp>
      <p:pic>
        <p:nvPicPr>
          <p:cNvPr id="12" name="CD audio 11">
            <a:hlinkClick r:id="" action="ppaction://media"/>
          </p:cNvPr>
          <p:cNvPicPr>
            <a:picLocks noRot="1" noChangeAspect="1"/>
          </p:cNvPicPr>
          <p:nvPr>
            <a:audioCd>
              <a:st track="1"/>
              <a:end track="1"/>
            </a:audioCd>
          </p:nvPr>
        </p:nvPicPr>
        <p:blipFill>
          <a:blip r:embed="rId8" cstate="print"/>
          <a:stretch>
            <a:fillRect/>
          </a:stretch>
        </p:blipFill>
        <p:spPr>
          <a:xfrm>
            <a:off x="4419600" y="3276600"/>
            <a:ext cx="304800" cy="304800"/>
          </a:xfrm>
          <a:prstGeom prst="rect">
            <a:avLst/>
          </a:prstGeom>
        </p:spPr>
      </p:pic>
      <p:pic>
        <p:nvPicPr>
          <p:cNvPr id="15" name="matteotti2.wma">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9" cstate="print"/>
          <a:stretch>
            <a:fillRect/>
          </a:stretch>
        </p:blipFill>
        <p:spPr>
          <a:xfrm>
            <a:off x="7956376" y="1124744"/>
            <a:ext cx="304800" cy="304800"/>
          </a:xfrm>
          <a:prstGeom prst="rect">
            <a:avLst/>
          </a:prstGeom>
        </p:spPr>
      </p:pic>
      <p:pic>
        <p:nvPicPr>
          <p:cNvPr id="31746" name="Picture 2" descr="C:\Users\LIDIA\Pictures\fascismo\fascismo_32_1.jpg"/>
          <p:cNvPicPr>
            <a:picLocks noChangeAspect="1" noChangeArrowheads="1"/>
          </p:cNvPicPr>
          <p:nvPr/>
        </p:nvPicPr>
        <p:blipFill>
          <a:blip r:embed="rId10" cstate="print"/>
          <a:srcRect/>
          <a:stretch>
            <a:fillRect/>
          </a:stretch>
        </p:blipFill>
        <p:spPr bwMode="auto">
          <a:xfrm>
            <a:off x="636588" y="871538"/>
            <a:ext cx="1774825" cy="2716212"/>
          </a:xfrm>
          <a:prstGeom prst="rect">
            <a:avLst/>
          </a:prstGeom>
          <a:noFill/>
        </p:spPr>
      </p:pic>
      <p:pic>
        <p:nvPicPr>
          <p:cNvPr id="31747" name="Picture 3" descr="C:\Users\LIDIA\Pictures\fascismo\fascismo_32_2.jpg"/>
          <p:cNvPicPr>
            <a:picLocks noChangeAspect="1" noChangeArrowheads="1"/>
          </p:cNvPicPr>
          <p:nvPr/>
        </p:nvPicPr>
        <p:blipFill>
          <a:blip r:embed="rId11" cstate="print"/>
          <a:srcRect/>
          <a:stretch>
            <a:fillRect/>
          </a:stretch>
        </p:blipFill>
        <p:spPr bwMode="auto">
          <a:xfrm>
            <a:off x="3059832" y="476672"/>
            <a:ext cx="4525962" cy="3300412"/>
          </a:xfrm>
          <a:prstGeom prst="rect">
            <a:avLst/>
          </a:prstGeom>
          <a:noFill/>
        </p:spPr>
      </p:pic>
      <p:pic>
        <p:nvPicPr>
          <p:cNvPr id="31748" name="Picture 4" descr="C:\Users\LIDIA\Pictures\fascismo\fascismo_32_3.jpg"/>
          <p:cNvPicPr>
            <a:picLocks noChangeAspect="1" noChangeArrowheads="1"/>
          </p:cNvPicPr>
          <p:nvPr/>
        </p:nvPicPr>
        <p:blipFill>
          <a:blip r:embed="rId12" cstate="print"/>
          <a:srcRect/>
          <a:stretch>
            <a:fillRect/>
          </a:stretch>
        </p:blipFill>
        <p:spPr bwMode="auto">
          <a:xfrm>
            <a:off x="0" y="3695700"/>
            <a:ext cx="4772026" cy="3162300"/>
          </a:xfrm>
          <a:prstGeom prst="rect">
            <a:avLst/>
          </a:prstGeom>
          <a:noFill/>
        </p:spPr>
      </p:pic>
      <p:pic>
        <p:nvPicPr>
          <p:cNvPr id="31749" name="Picture 5" descr="C:\Users\LIDIA\Pictures\fascismo\fascismo_32_4.jpg"/>
          <p:cNvPicPr>
            <a:picLocks noChangeAspect="1" noChangeArrowheads="1"/>
          </p:cNvPicPr>
          <p:nvPr/>
        </p:nvPicPr>
        <p:blipFill>
          <a:blip r:embed="rId13" cstate="print"/>
          <a:srcRect/>
          <a:stretch>
            <a:fillRect/>
          </a:stretch>
        </p:blipFill>
        <p:spPr bwMode="auto">
          <a:xfrm>
            <a:off x="4122738" y="3424238"/>
            <a:ext cx="5021262" cy="3433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4797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Users\LIDIA\Pictures\fascismo\fascismo_33_2.jpg"/>
          <p:cNvPicPr>
            <a:picLocks noChangeAspect="1" noChangeArrowheads="1"/>
          </p:cNvPicPr>
          <p:nvPr/>
        </p:nvPicPr>
        <p:blipFill>
          <a:blip r:embed="rId3" cstate="print"/>
          <a:srcRect/>
          <a:stretch>
            <a:fillRect/>
          </a:stretch>
        </p:blipFill>
        <p:spPr bwMode="auto">
          <a:xfrm>
            <a:off x="6284912" y="0"/>
            <a:ext cx="2859088" cy="3803650"/>
          </a:xfrm>
          <a:prstGeom prst="rect">
            <a:avLst/>
          </a:prstGeom>
          <a:noFill/>
        </p:spPr>
      </p:pic>
      <p:sp>
        <p:nvSpPr>
          <p:cNvPr id="5" name="CasellaDiTesto 4"/>
          <p:cNvSpPr txBox="1"/>
          <p:nvPr/>
        </p:nvSpPr>
        <p:spPr>
          <a:xfrm>
            <a:off x="0" y="0"/>
            <a:ext cx="3419872" cy="523220"/>
          </a:xfrm>
          <a:prstGeom prst="rect">
            <a:avLst/>
          </a:prstGeom>
          <a:noFill/>
        </p:spPr>
        <p:txBody>
          <a:bodyPr wrap="square" rtlCol="0">
            <a:spAutoFit/>
          </a:bodyPr>
          <a:lstStyle/>
          <a:p>
            <a:r>
              <a:rPr lang="it-IT" sz="2800" b="1" dirty="0" smtClean="0">
                <a:solidFill>
                  <a:srgbClr val="C00000"/>
                </a:solidFill>
              </a:rPr>
              <a:t>LE TORTURE FASCISTE</a:t>
            </a:r>
            <a:endParaRPr lang="it-IT" sz="2800" b="1" dirty="0">
              <a:solidFill>
                <a:srgbClr val="C00000"/>
              </a:solidFill>
            </a:endParaRPr>
          </a:p>
        </p:txBody>
      </p:sp>
      <p:sp>
        <p:nvSpPr>
          <p:cNvPr id="8" name="CasellaDiTesto 7"/>
          <p:cNvSpPr txBox="1"/>
          <p:nvPr/>
        </p:nvSpPr>
        <p:spPr>
          <a:xfrm>
            <a:off x="3059832" y="6021288"/>
            <a:ext cx="1728192" cy="461665"/>
          </a:xfrm>
          <a:prstGeom prst="rect">
            <a:avLst/>
          </a:prstGeom>
          <a:noFill/>
        </p:spPr>
        <p:txBody>
          <a:bodyPr wrap="square" rtlCol="0">
            <a:spAutoFit/>
          </a:bodyPr>
          <a:lstStyle/>
          <a:p>
            <a:r>
              <a:rPr lang="it-IT" sz="2400" b="1" dirty="0" err="1" smtClean="0"/>
              <a:t>Fanciullacci</a:t>
            </a:r>
            <a:endParaRPr lang="it-IT" dirty="0"/>
          </a:p>
        </p:txBody>
      </p:sp>
      <p:sp>
        <p:nvSpPr>
          <p:cNvPr id="9" name="CasellaDiTesto 8"/>
          <p:cNvSpPr txBox="1"/>
          <p:nvPr/>
        </p:nvSpPr>
        <p:spPr>
          <a:xfrm>
            <a:off x="6876256" y="0"/>
            <a:ext cx="1728192" cy="830997"/>
          </a:xfrm>
          <a:prstGeom prst="rect">
            <a:avLst/>
          </a:prstGeom>
          <a:noFill/>
        </p:spPr>
        <p:txBody>
          <a:bodyPr wrap="square" rtlCol="0">
            <a:spAutoFit/>
          </a:bodyPr>
          <a:lstStyle/>
          <a:p>
            <a:pPr algn="ctr"/>
            <a:r>
              <a:rPr lang="it-IT" sz="2400" b="1" dirty="0" smtClean="0"/>
              <a:t>Firenze </a:t>
            </a:r>
            <a:br>
              <a:rPr lang="it-IT" sz="2400" b="1" dirty="0" smtClean="0"/>
            </a:br>
            <a:r>
              <a:rPr lang="it-IT" sz="2400" b="1" dirty="0" smtClean="0"/>
              <a:t>Villa Triste</a:t>
            </a:r>
            <a:endParaRPr lang="it-IT" dirty="0"/>
          </a:p>
        </p:txBody>
      </p:sp>
      <p:sp>
        <p:nvSpPr>
          <p:cNvPr id="10" name="CasellaDiTesto 9"/>
          <p:cNvSpPr txBox="1"/>
          <p:nvPr/>
        </p:nvSpPr>
        <p:spPr>
          <a:xfrm>
            <a:off x="4067944" y="188640"/>
            <a:ext cx="1944216" cy="461665"/>
          </a:xfrm>
          <a:prstGeom prst="rect">
            <a:avLst/>
          </a:prstGeom>
          <a:noFill/>
        </p:spPr>
        <p:txBody>
          <a:bodyPr wrap="square" rtlCol="0">
            <a:spAutoFit/>
          </a:bodyPr>
          <a:lstStyle/>
          <a:p>
            <a:r>
              <a:rPr lang="it-IT" sz="2400" b="1" dirty="0" smtClean="0"/>
              <a:t>Banda Carità</a:t>
            </a:r>
            <a:endParaRPr lang="it-IT" dirty="0"/>
          </a:p>
        </p:txBody>
      </p:sp>
      <p:sp>
        <p:nvSpPr>
          <p:cNvPr id="12" name="CasellaDiTesto 11"/>
          <p:cNvSpPr txBox="1"/>
          <p:nvPr/>
        </p:nvSpPr>
        <p:spPr>
          <a:xfrm>
            <a:off x="1331640" y="6488668"/>
            <a:ext cx="144016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4"/>
              </a:rPr>
              <a:t>banda_carità</a:t>
            </a:r>
            <a:endParaRPr lang="it-IT" dirty="0"/>
          </a:p>
        </p:txBody>
      </p:sp>
      <p:sp>
        <p:nvSpPr>
          <p:cNvPr id="14" name="CasellaDiTesto 13"/>
          <p:cNvSpPr txBox="1"/>
          <p:nvPr/>
        </p:nvSpPr>
        <p:spPr>
          <a:xfrm>
            <a:off x="4427984" y="6488668"/>
            <a:ext cx="64807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5"/>
              </a:rPr>
              <a:t>koch</a:t>
            </a:r>
            <a:endParaRPr lang="it-IT" dirty="0"/>
          </a:p>
        </p:txBody>
      </p:sp>
      <p:sp>
        <p:nvSpPr>
          <p:cNvPr id="16" name="CasellaDiTesto 15"/>
          <p:cNvSpPr txBox="1"/>
          <p:nvPr/>
        </p:nvSpPr>
        <p:spPr>
          <a:xfrm>
            <a:off x="2771800" y="6488668"/>
            <a:ext cx="158417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5"/>
              </a:rPr>
              <a:t>canzone_koch</a:t>
            </a:r>
            <a:endParaRPr lang="it-IT" dirty="0"/>
          </a:p>
        </p:txBody>
      </p:sp>
      <p:sp>
        <p:nvSpPr>
          <p:cNvPr id="17" name="CasellaDiTesto 16"/>
          <p:cNvSpPr txBox="1"/>
          <p:nvPr/>
        </p:nvSpPr>
        <p:spPr>
          <a:xfrm>
            <a:off x="1475656" y="2708920"/>
            <a:ext cx="1728192" cy="461665"/>
          </a:xfrm>
          <a:prstGeom prst="rect">
            <a:avLst/>
          </a:prstGeom>
          <a:noFill/>
        </p:spPr>
        <p:txBody>
          <a:bodyPr wrap="square" rtlCol="0">
            <a:spAutoFit/>
          </a:bodyPr>
          <a:lstStyle/>
          <a:p>
            <a:r>
              <a:rPr lang="it-IT" sz="2400" b="1" dirty="0" smtClean="0"/>
              <a:t>Banda Koch</a:t>
            </a:r>
            <a:endParaRPr lang="it-IT" dirty="0"/>
          </a:p>
        </p:txBody>
      </p:sp>
      <p:pic>
        <p:nvPicPr>
          <p:cNvPr id="32770" name="Picture 2" descr="C:\Users\LIDIA\Pictures\fascismo\fascismo_33_1.jpg"/>
          <p:cNvPicPr>
            <a:picLocks noChangeAspect="1" noChangeArrowheads="1"/>
          </p:cNvPicPr>
          <p:nvPr/>
        </p:nvPicPr>
        <p:blipFill>
          <a:blip r:embed="rId6" cstate="print"/>
          <a:srcRect/>
          <a:stretch>
            <a:fillRect/>
          </a:stretch>
        </p:blipFill>
        <p:spPr bwMode="auto">
          <a:xfrm>
            <a:off x="1403648" y="620688"/>
            <a:ext cx="4130675" cy="1962150"/>
          </a:xfrm>
          <a:prstGeom prst="rect">
            <a:avLst/>
          </a:prstGeom>
          <a:noFill/>
        </p:spPr>
      </p:pic>
      <p:pic>
        <p:nvPicPr>
          <p:cNvPr id="32772" name="Picture 4" descr="C:\Users\LIDIA\Pictures\fascismo\fascismo_33_3.jpg"/>
          <p:cNvPicPr>
            <a:picLocks noChangeAspect="1" noChangeArrowheads="1"/>
          </p:cNvPicPr>
          <p:nvPr/>
        </p:nvPicPr>
        <p:blipFill>
          <a:blip r:embed="rId7" cstate="print"/>
          <a:srcRect/>
          <a:stretch>
            <a:fillRect/>
          </a:stretch>
        </p:blipFill>
        <p:spPr bwMode="auto">
          <a:xfrm>
            <a:off x="0" y="3068960"/>
            <a:ext cx="3078163" cy="2428875"/>
          </a:xfrm>
          <a:prstGeom prst="rect">
            <a:avLst/>
          </a:prstGeom>
          <a:noFill/>
        </p:spPr>
      </p:pic>
      <p:pic>
        <p:nvPicPr>
          <p:cNvPr id="32774" name="Picture 6" descr="C:\Users\LIDIA\Pictures\fascismo\fascismo_33_5.jpg"/>
          <p:cNvPicPr>
            <a:picLocks noChangeAspect="1" noChangeArrowheads="1"/>
          </p:cNvPicPr>
          <p:nvPr/>
        </p:nvPicPr>
        <p:blipFill>
          <a:blip r:embed="rId8" cstate="print"/>
          <a:srcRect/>
          <a:stretch>
            <a:fillRect/>
          </a:stretch>
        </p:blipFill>
        <p:spPr bwMode="auto">
          <a:xfrm>
            <a:off x="5110162" y="3861048"/>
            <a:ext cx="4033838" cy="2651125"/>
          </a:xfrm>
          <a:prstGeom prst="rect">
            <a:avLst/>
          </a:prstGeom>
          <a:noFill/>
        </p:spPr>
      </p:pic>
      <p:pic>
        <p:nvPicPr>
          <p:cNvPr id="32773" name="Picture 5" descr="C:\Users\LIDIA\Pictures\fascismo\fascismo_33_4.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987824" y="2636912"/>
            <a:ext cx="2328738" cy="338923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C:\Users\LIDIA\Pictures\fascismo\fascismo_34_3.jpg"/>
          <p:cNvPicPr>
            <a:picLocks noChangeAspect="1" noChangeArrowheads="1"/>
          </p:cNvPicPr>
          <p:nvPr/>
        </p:nvPicPr>
        <p:blipFill>
          <a:blip r:embed="rId3" cstate="print"/>
          <a:srcRect/>
          <a:stretch>
            <a:fillRect/>
          </a:stretch>
        </p:blipFill>
        <p:spPr bwMode="auto">
          <a:xfrm>
            <a:off x="-324544" y="2781300"/>
            <a:ext cx="5756276" cy="4076700"/>
          </a:xfrm>
          <a:prstGeom prst="rect">
            <a:avLst/>
          </a:prstGeom>
          <a:noFill/>
        </p:spPr>
      </p:pic>
      <p:pic>
        <p:nvPicPr>
          <p:cNvPr id="33794" name="Picture 2" descr="C:\Users\LIDIA\Pictures\fascismo\fascismo_34_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3528" y="764704"/>
            <a:ext cx="2481262" cy="3216275"/>
          </a:xfrm>
          <a:prstGeom prst="rect">
            <a:avLst/>
          </a:prstGeom>
          <a:noFill/>
        </p:spPr>
      </p:pic>
      <p:sp>
        <p:nvSpPr>
          <p:cNvPr id="5" name="CasellaDiTesto 4"/>
          <p:cNvSpPr txBox="1"/>
          <p:nvPr/>
        </p:nvSpPr>
        <p:spPr>
          <a:xfrm>
            <a:off x="0" y="0"/>
            <a:ext cx="3851920" cy="1077218"/>
          </a:xfrm>
          <a:prstGeom prst="rect">
            <a:avLst/>
          </a:prstGeom>
          <a:noFill/>
        </p:spPr>
        <p:txBody>
          <a:bodyPr wrap="square" rtlCol="0">
            <a:spAutoFit/>
          </a:bodyPr>
          <a:lstStyle/>
          <a:p>
            <a:r>
              <a:rPr lang="it-IT" sz="3200" b="1" dirty="0" smtClean="0">
                <a:solidFill>
                  <a:srgbClr val="C00000"/>
                </a:solidFill>
              </a:rPr>
              <a:t>LA PARTECIPAZIONE </a:t>
            </a:r>
          </a:p>
          <a:p>
            <a:r>
              <a:rPr lang="it-IT" sz="3200" b="1" dirty="0" smtClean="0">
                <a:solidFill>
                  <a:srgbClr val="C00000"/>
                </a:solidFill>
              </a:rPr>
              <a:t>DELLA POPOLAZIONE</a:t>
            </a:r>
            <a:endParaRPr lang="it-IT" sz="3200" b="1" dirty="0">
              <a:solidFill>
                <a:srgbClr val="C00000"/>
              </a:solidFill>
            </a:endParaRPr>
          </a:p>
        </p:txBody>
      </p:sp>
      <p:sp>
        <p:nvSpPr>
          <p:cNvPr id="4" name="CasellaDiTesto 3"/>
          <p:cNvSpPr txBox="1"/>
          <p:nvPr/>
        </p:nvSpPr>
        <p:spPr>
          <a:xfrm>
            <a:off x="1331640" y="6488668"/>
            <a:ext cx="158417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5"/>
              </a:rPr>
              <a:t>oltre_il_ponte</a:t>
            </a:r>
            <a:endParaRPr lang="it-IT" dirty="0"/>
          </a:p>
        </p:txBody>
      </p:sp>
      <p:sp>
        <p:nvSpPr>
          <p:cNvPr id="9" name="CasellaDiTesto 8"/>
          <p:cNvSpPr txBox="1"/>
          <p:nvPr/>
        </p:nvSpPr>
        <p:spPr>
          <a:xfrm>
            <a:off x="2915816" y="6488668"/>
            <a:ext cx="136815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6"/>
              </a:rPr>
              <a:t>giuni_russo</a:t>
            </a:r>
            <a:endParaRPr lang="it-IT" dirty="0"/>
          </a:p>
        </p:txBody>
      </p:sp>
      <p:sp>
        <p:nvSpPr>
          <p:cNvPr id="10" name="CasellaDiTesto 9"/>
          <p:cNvSpPr txBox="1"/>
          <p:nvPr/>
        </p:nvSpPr>
        <p:spPr>
          <a:xfrm>
            <a:off x="4283968" y="6488668"/>
            <a:ext cx="122413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7"/>
              </a:rPr>
              <a:t>bella_ciao</a:t>
            </a:r>
            <a:endParaRPr lang="it-IT" dirty="0"/>
          </a:p>
        </p:txBody>
      </p:sp>
      <p:pic>
        <p:nvPicPr>
          <p:cNvPr id="33795" name="Picture 3" descr="C:\Users\LIDIA\Pictures\fascismo\fascismo_34_2.jpg"/>
          <p:cNvPicPr>
            <a:picLocks noChangeAspect="1" noChangeArrowheads="1"/>
          </p:cNvPicPr>
          <p:nvPr/>
        </p:nvPicPr>
        <p:blipFill>
          <a:blip r:embed="rId8" cstate="print"/>
          <a:srcRect/>
          <a:stretch>
            <a:fillRect/>
          </a:stretch>
        </p:blipFill>
        <p:spPr bwMode="auto">
          <a:xfrm>
            <a:off x="4267200" y="0"/>
            <a:ext cx="4876800" cy="3376613"/>
          </a:xfrm>
          <a:prstGeom prst="rect">
            <a:avLst/>
          </a:prstGeom>
          <a:noFill/>
        </p:spPr>
      </p:pic>
      <p:pic>
        <p:nvPicPr>
          <p:cNvPr id="33797" name="Picture 5" descr="C:\Users\LIDIA\Pictures\fascismo\fascismo_34_4.jpg"/>
          <p:cNvPicPr>
            <a:picLocks noChangeAspect="1" noChangeArrowheads="1"/>
          </p:cNvPicPr>
          <p:nvPr/>
        </p:nvPicPr>
        <p:blipFill>
          <a:blip r:embed="rId9" cstate="print"/>
          <a:srcRect/>
          <a:stretch>
            <a:fillRect/>
          </a:stretch>
        </p:blipFill>
        <p:spPr bwMode="auto">
          <a:xfrm>
            <a:off x="5470525" y="3184525"/>
            <a:ext cx="3673475" cy="36734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96336" y="0"/>
            <a:ext cx="86409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3"/>
              </a:rPr>
              <a:t>ossola</a:t>
            </a:r>
            <a:endParaRPr lang="it-IT" dirty="0"/>
          </a:p>
        </p:txBody>
      </p:sp>
      <p:sp>
        <p:nvSpPr>
          <p:cNvPr id="3" name="CasellaDiTesto 2"/>
          <p:cNvSpPr txBox="1"/>
          <p:nvPr/>
        </p:nvSpPr>
        <p:spPr>
          <a:xfrm>
            <a:off x="0" y="0"/>
            <a:ext cx="5472608" cy="584775"/>
          </a:xfrm>
          <a:prstGeom prst="rect">
            <a:avLst/>
          </a:prstGeom>
          <a:noFill/>
        </p:spPr>
        <p:txBody>
          <a:bodyPr wrap="square" rtlCol="0">
            <a:spAutoFit/>
          </a:bodyPr>
          <a:lstStyle/>
          <a:p>
            <a:r>
              <a:rPr lang="it-IT" sz="3200" b="1" dirty="0" smtClean="0">
                <a:solidFill>
                  <a:srgbClr val="C00000"/>
                </a:solidFill>
              </a:rPr>
              <a:t>LE REPUBBLICHE PARTIGIANE</a:t>
            </a:r>
            <a:endParaRPr lang="it-IT" sz="3200" b="1" dirty="0">
              <a:solidFill>
                <a:srgbClr val="C00000"/>
              </a:solidFill>
            </a:endParaRPr>
          </a:p>
        </p:txBody>
      </p:sp>
      <p:pic>
        <p:nvPicPr>
          <p:cNvPr id="34818" name="Picture 2" descr="C:\Users\LIDIA\Pictures\fascismo\fascismo_35_2.jpg"/>
          <p:cNvPicPr>
            <a:picLocks noChangeAspect="1" noChangeArrowheads="1"/>
          </p:cNvPicPr>
          <p:nvPr/>
        </p:nvPicPr>
        <p:blipFill>
          <a:blip r:embed="rId4" cstate="print"/>
          <a:srcRect/>
          <a:stretch>
            <a:fillRect/>
          </a:stretch>
        </p:blipFill>
        <p:spPr bwMode="auto">
          <a:xfrm>
            <a:off x="0" y="1298575"/>
            <a:ext cx="9021762" cy="5559425"/>
          </a:xfrm>
          <a:prstGeom prst="rect">
            <a:avLst/>
          </a:prstGeom>
          <a:noFill/>
        </p:spPr>
      </p:pic>
      <p:pic>
        <p:nvPicPr>
          <p:cNvPr id="34819" name="Picture 3" descr="C:\Users\LIDIA\Pictures\fascismo\fascismo_35_1.jpg"/>
          <p:cNvPicPr>
            <a:picLocks noChangeAspect="1" noChangeArrowheads="1"/>
          </p:cNvPicPr>
          <p:nvPr/>
        </p:nvPicPr>
        <p:blipFill>
          <a:blip r:embed="rId5" cstate="print"/>
          <a:srcRect/>
          <a:stretch>
            <a:fillRect/>
          </a:stretch>
        </p:blipFill>
        <p:spPr bwMode="auto">
          <a:xfrm>
            <a:off x="2699792" y="525462"/>
            <a:ext cx="4768850" cy="63325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4500"/>
                                  </p:stCondLst>
                                  <p:childTnLst>
                                    <p:set>
                                      <p:cBhvr>
                                        <p:cTn id="6" dur="1" fill="hold">
                                          <p:stCondLst>
                                            <p:cond delay="0"/>
                                          </p:stCondLst>
                                        </p:cTn>
                                        <p:tgtEl>
                                          <p:spTgt spid="34819"/>
                                        </p:tgtEl>
                                        <p:attrNameLst>
                                          <p:attrName>style.visibility</p:attrName>
                                        </p:attrNameLst>
                                      </p:cBhvr>
                                      <p:to>
                                        <p:strVal val="visible"/>
                                      </p:to>
                                    </p:set>
                                    <p:animEffect transition="in" filter="circle(in)">
                                      <p:cBhvr>
                                        <p:cTn id="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1052736"/>
            <a:ext cx="86409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3"/>
              </a:rPr>
              <a:t>LIB_MI</a:t>
            </a:r>
            <a:endParaRPr lang="it-IT" dirty="0"/>
          </a:p>
        </p:txBody>
      </p:sp>
      <p:sp>
        <p:nvSpPr>
          <p:cNvPr id="4" name="CasellaDiTesto 3"/>
          <p:cNvSpPr txBox="1"/>
          <p:nvPr/>
        </p:nvSpPr>
        <p:spPr>
          <a:xfrm>
            <a:off x="0" y="620688"/>
            <a:ext cx="9361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4"/>
              </a:rPr>
              <a:t>LIB_VE</a:t>
            </a:r>
            <a:endParaRPr lang="it-IT" dirty="0"/>
          </a:p>
        </p:txBody>
      </p:sp>
      <p:sp>
        <p:nvSpPr>
          <p:cNvPr id="5" name="CasellaDiTesto 4"/>
          <p:cNvSpPr txBox="1"/>
          <p:nvPr/>
        </p:nvSpPr>
        <p:spPr>
          <a:xfrm>
            <a:off x="2195736" y="0"/>
            <a:ext cx="3384376" cy="646331"/>
          </a:xfrm>
          <a:prstGeom prst="rect">
            <a:avLst/>
          </a:prstGeom>
          <a:noFill/>
        </p:spPr>
        <p:txBody>
          <a:bodyPr wrap="square" rtlCol="0">
            <a:spAutoFit/>
          </a:bodyPr>
          <a:lstStyle/>
          <a:p>
            <a:r>
              <a:rPr lang="it-IT" sz="3600" b="1" dirty="0" smtClean="0">
                <a:solidFill>
                  <a:srgbClr val="C00000"/>
                </a:solidFill>
              </a:rPr>
              <a:t>LA LIBERAZIONE</a:t>
            </a:r>
            <a:endParaRPr lang="it-IT" sz="3600" b="1" dirty="0">
              <a:solidFill>
                <a:srgbClr val="C00000"/>
              </a:solidFill>
            </a:endParaRPr>
          </a:p>
        </p:txBody>
      </p:sp>
      <p:sp>
        <p:nvSpPr>
          <p:cNvPr id="16" name="CasellaDiTesto 15"/>
          <p:cNvSpPr txBox="1"/>
          <p:nvPr/>
        </p:nvSpPr>
        <p:spPr>
          <a:xfrm>
            <a:off x="5292080" y="6488668"/>
            <a:ext cx="237626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5"/>
              </a:rPr>
              <a:t>guccini_giorno_aprile2</a:t>
            </a:r>
            <a:endParaRPr lang="it-IT" dirty="0"/>
          </a:p>
        </p:txBody>
      </p:sp>
      <p:sp>
        <p:nvSpPr>
          <p:cNvPr id="18" name="CasellaDiTesto 17"/>
          <p:cNvSpPr txBox="1"/>
          <p:nvPr/>
        </p:nvSpPr>
        <p:spPr>
          <a:xfrm>
            <a:off x="7812360" y="6488668"/>
            <a:ext cx="100811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6"/>
              </a:rPr>
              <a:t>celestini</a:t>
            </a:r>
            <a:endParaRPr lang="it-IT" dirty="0"/>
          </a:p>
        </p:txBody>
      </p:sp>
      <p:pic>
        <p:nvPicPr>
          <p:cNvPr id="35843" name="Picture 3" descr="C:\Users\LIDIA\Pictures\fascismo\fascismo_36_4.jpg"/>
          <p:cNvPicPr>
            <a:picLocks noChangeAspect="1" noChangeArrowheads="1"/>
          </p:cNvPicPr>
          <p:nvPr/>
        </p:nvPicPr>
        <p:blipFill>
          <a:blip r:embed="rId7" cstate="print"/>
          <a:srcRect/>
          <a:stretch>
            <a:fillRect/>
          </a:stretch>
        </p:blipFill>
        <p:spPr bwMode="auto">
          <a:xfrm>
            <a:off x="0" y="3200400"/>
            <a:ext cx="5241926" cy="3657600"/>
          </a:xfrm>
          <a:prstGeom prst="rect">
            <a:avLst/>
          </a:prstGeom>
          <a:noFill/>
        </p:spPr>
      </p:pic>
      <p:pic>
        <p:nvPicPr>
          <p:cNvPr id="35844" name="Picture 4" descr="C:\Users\LIDIA\Pictures\fascismo\fascismo_36_3.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03848" y="-315416"/>
            <a:ext cx="6931025" cy="5589588"/>
          </a:xfrm>
          <a:prstGeom prst="rect">
            <a:avLst/>
          </a:prstGeom>
          <a:noFill/>
        </p:spPr>
      </p:pic>
      <p:sp>
        <p:nvSpPr>
          <p:cNvPr id="7" name="CasellaDiTesto 6"/>
          <p:cNvSpPr txBox="1"/>
          <p:nvPr/>
        </p:nvSpPr>
        <p:spPr>
          <a:xfrm>
            <a:off x="1331640" y="4005064"/>
            <a:ext cx="1008112" cy="369332"/>
          </a:xfrm>
          <a:prstGeom prst="rect">
            <a:avLst/>
          </a:prstGeom>
          <a:noFill/>
        </p:spPr>
        <p:txBody>
          <a:bodyPr wrap="square" rtlCol="0">
            <a:spAutoFit/>
          </a:bodyPr>
          <a:lstStyle/>
          <a:p>
            <a:pPr algn="ctr"/>
            <a:r>
              <a:rPr lang="it-IT" b="1" dirty="0" smtClean="0">
                <a:solidFill>
                  <a:srgbClr val="FF0000"/>
                </a:solidFill>
              </a:rPr>
              <a:t>TORINO</a:t>
            </a:r>
            <a:endParaRPr lang="it-IT" b="1" dirty="0">
              <a:solidFill>
                <a:srgbClr val="FF0000"/>
              </a:solidFill>
            </a:endParaRPr>
          </a:p>
        </p:txBody>
      </p:sp>
      <p:sp>
        <p:nvSpPr>
          <p:cNvPr id="9" name="CasellaDiTesto 8"/>
          <p:cNvSpPr txBox="1"/>
          <p:nvPr/>
        </p:nvSpPr>
        <p:spPr>
          <a:xfrm rot="20358890">
            <a:off x="3663991" y="1532348"/>
            <a:ext cx="1152128" cy="369332"/>
          </a:xfrm>
          <a:prstGeom prst="rect">
            <a:avLst/>
          </a:prstGeom>
          <a:noFill/>
        </p:spPr>
        <p:txBody>
          <a:bodyPr wrap="square" rtlCol="0">
            <a:spAutoFit/>
          </a:bodyPr>
          <a:lstStyle/>
          <a:p>
            <a:pPr algn="ctr"/>
            <a:r>
              <a:rPr lang="it-IT" b="1" dirty="0" smtClean="0">
                <a:solidFill>
                  <a:srgbClr val="FF0000"/>
                </a:solidFill>
              </a:rPr>
              <a:t>ROMA</a:t>
            </a:r>
            <a:endParaRPr lang="it-IT" b="1" dirty="0">
              <a:solidFill>
                <a:srgbClr val="FF0000"/>
              </a:solidFill>
            </a:endParaRPr>
          </a:p>
        </p:txBody>
      </p:sp>
      <p:pic>
        <p:nvPicPr>
          <p:cNvPr id="35842" name="Picture 2" descr="C:\Users\LIDIA\Pictures\fascismo\fascismo_36_5.jpg"/>
          <p:cNvPicPr>
            <a:picLocks noChangeAspect="1" noChangeArrowheads="1"/>
          </p:cNvPicPr>
          <p:nvPr/>
        </p:nvPicPr>
        <p:blipFill>
          <a:blip r:embed="rId9" cstate="print"/>
          <a:srcRect/>
          <a:stretch>
            <a:fillRect/>
          </a:stretch>
        </p:blipFill>
        <p:spPr bwMode="auto">
          <a:xfrm>
            <a:off x="971600" y="548680"/>
            <a:ext cx="5334000" cy="3209925"/>
          </a:xfrm>
          <a:prstGeom prst="rect">
            <a:avLst/>
          </a:prstGeom>
          <a:noFill/>
        </p:spPr>
      </p:pic>
      <p:sp>
        <p:nvSpPr>
          <p:cNvPr id="15" name="CasellaDiTesto 14"/>
          <p:cNvSpPr txBox="1"/>
          <p:nvPr/>
        </p:nvSpPr>
        <p:spPr>
          <a:xfrm>
            <a:off x="3131840" y="1988840"/>
            <a:ext cx="1008112" cy="369332"/>
          </a:xfrm>
          <a:prstGeom prst="rect">
            <a:avLst/>
          </a:prstGeom>
          <a:noFill/>
        </p:spPr>
        <p:txBody>
          <a:bodyPr wrap="square" rtlCol="0">
            <a:spAutoFit/>
          </a:bodyPr>
          <a:lstStyle/>
          <a:p>
            <a:pPr algn="ctr"/>
            <a:r>
              <a:rPr lang="it-IT" b="1" dirty="0" smtClean="0">
                <a:solidFill>
                  <a:srgbClr val="FF0000"/>
                </a:solidFill>
              </a:rPr>
              <a:t>GENOVA</a:t>
            </a:r>
            <a:endParaRPr lang="it-IT" b="1" dirty="0">
              <a:solidFill>
                <a:srgbClr val="FF0000"/>
              </a:solidFill>
            </a:endParaRPr>
          </a:p>
        </p:txBody>
      </p:sp>
      <p:pic>
        <p:nvPicPr>
          <p:cNvPr id="35845" name="Picture 5" descr="C:\Users\LIDIA\Pictures\fascismo\fascismo_36_2.jpg"/>
          <p:cNvPicPr>
            <a:picLocks noChangeAspect="1" noChangeArrowheads="1"/>
          </p:cNvPicPr>
          <p:nvPr/>
        </p:nvPicPr>
        <p:blipFill>
          <a:blip r:embed="rId10" cstate="print"/>
          <a:srcRect/>
          <a:stretch>
            <a:fillRect/>
          </a:stretch>
        </p:blipFill>
        <p:spPr bwMode="auto">
          <a:xfrm>
            <a:off x="467544" y="536235"/>
            <a:ext cx="8136904" cy="5963828"/>
          </a:xfrm>
          <a:prstGeom prst="rect">
            <a:avLst/>
          </a:prstGeom>
          <a:noFill/>
        </p:spPr>
      </p:pic>
      <p:pic>
        <p:nvPicPr>
          <p:cNvPr id="35846" name="Picture 6" descr="C:\Users\LIDIA\Pictures\fascismo\fascismo_36_1.jpg"/>
          <p:cNvPicPr>
            <a:picLocks noChangeAspect="1" noChangeArrowheads="1"/>
          </p:cNvPicPr>
          <p:nvPr/>
        </p:nvPicPr>
        <p:blipFill>
          <a:blip r:embed="rId11" cstate="print"/>
          <a:srcRect/>
          <a:stretch>
            <a:fillRect/>
          </a:stretch>
        </p:blipFill>
        <p:spPr bwMode="auto">
          <a:xfrm>
            <a:off x="467544" y="764704"/>
            <a:ext cx="8136904" cy="57728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lide(fromBottom)">
                                      <p:cBhvr>
                                        <p:cTn id="7" dur="500"/>
                                        <p:tgtEl>
                                          <p:spTgt spid="35844"/>
                                        </p:tgtEl>
                                      </p:cBhvr>
                                    </p:animEffect>
                                  </p:childTnLst>
                                </p:cTn>
                              </p:par>
                            </p:childTnLst>
                          </p:cTn>
                        </p:par>
                        <p:par>
                          <p:cTn id="8" fill="hold">
                            <p:stCondLst>
                              <p:cond delay="500"/>
                            </p:stCondLst>
                            <p:childTnLst>
                              <p:par>
                                <p:cTn id="9" presetID="12" presetClass="entr" presetSubtype="4"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childTnLst>
                          </p:cTn>
                        </p:par>
                        <p:par>
                          <p:cTn id="12" fill="hold">
                            <p:stCondLst>
                              <p:cond delay="1500"/>
                            </p:stCondLst>
                            <p:childTnLst>
                              <p:par>
                                <p:cTn id="13" presetID="12" presetClass="entr" presetSubtype="4" fill="hold" nodeType="afterEffect">
                                  <p:stCondLst>
                                    <p:cond delay="1500"/>
                                  </p:stCondLst>
                                  <p:childTnLst>
                                    <p:set>
                                      <p:cBhvr>
                                        <p:cTn id="14" dur="1" fill="hold">
                                          <p:stCondLst>
                                            <p:cond delay="0"/>
                                          </p:stCondLst>
                                        </p:cTn>
                                        <p:tgtEl>
                                          <p:spTgt spid="35842"/>
                                        </p:tgtEl>
                                        <p:attrNameLst>
                                          <p:attrName>style.visibility</p:attrName>
                                        </p:attrNameLst>
                                      </p:cBhvr>
                                      <p:to>
                                        <p:strVal val="visible"/>
                                      </p:to>
                                    </p:set>
                                    <p:animEffect transition="in" filter="slide(fromBottom)">
                                      <p:cBhvr>
                                        <p:cTn id="15" dur="500"/>
                                        <p:tgtEl>
                                          <p:spTgt spid="35842"/>
                                        </p:tgtEl>
                                      </p:cBhvr>
                                    </p:animEffect>
                                  </p:childTnLst>
                                </p:cTn>
                              </p:par>
                            </p:childTnLst>
                          </p:cTn>
                        </p:par>
                        <p:par>
                          <p:cTn id="16" fill="hold">
                            <p:stCondLst>
                              <p:cond delay="3500"/>
                            </p:stCondLst>
                            <p:childTnLst>
                              <p:par>
                                <p:cTn id="17" presetID="12" presetClass="entr" presetSubtype="4"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slide(fromBottom)">
                                      <p:cBhvr>
                                        <p:cTn id="19" dur="500"/>
                                        <p:tgtEl>
                                          <p:spTgt spid="15"/>
                                        </p:tgtEl>
                                      </p:cBhvr>
                                    </p:animEffect>
                                  </p:childTnLst>
                                </p:cTn>
                              </p:par>
                            </p:childTnLst>
                          </p:cTn>
                        </p:par>
                        <p:par>
                          <p:cTn id="20" fill="hold">
                            <p:stCondLst>
                              <p:cond delay="4500"/>
                            </p:stCondLst>
                            <p:childTnLst>
                              <p:par>
                                <p:cTn id="21" presetID="2" presetClass="entr" presetSubtype="4" fill="hold" nodeType="afterEffect">
                                  <p:stCondLst>
                                    <p:cond delay="1500"/>
                                  </p:stCondLst>
                                  <p:childTnLst>
                                    <p:set>
                                      <p:cBhvr>
                                        <p:cTn id="22" dur="1" fill="hold">
                                          <p:stCondLst>
                                            <p:cond delay="0"/>
                                          </p:stCondLst>
                                        </p:cTn>
                                        <p:tgtEl>
                                          <p:spTgt spid="35843"/>
                                        </p:tgtEl>
                                        <p:attrNameLst>
                                          <p:attrName>style.visibility</p:attrName>
                                        </p:attrNameLst>
                                      </p:cBhvr>
                                      <p:to>
                                        <p:strVal val="visible"/>
                                      </p:to>
                                    </p:set>
                                    <p:anim calcmode="lin" valueType="num">
                                      <p:cBhvr additive="base">
                                        <p:cTn id="23" dur="500" fill="hold"/>
                                        <p:tgtEl>
                                          <p:spTgt spid="35843"/>
                                        </p:tgtEl>
                                        <p:attrNameLst>
                                          <p:attrName>ppt_x</p:attrName>
                                        </p:attrNameLst>
                                      </p:cBhvr>
                                      <p:tavLst>
                                        <p:tav tm="0">
                                          <p:val>
                                            <p:strVal val="#ppt_x"/>
                                          </p:val>
                                        </p:tav>
                                        <p:tav tm="100000">
                                          <p:val>
                                            <p:strVal val="#ppt_x"/>
                                          </p:val>
                                        </p:tav>
                                      </p:tavLst>
                                    </p:anim>
                                    <p:anim calcmode="lin" valueType="num">
                                      <p:cBhvr additive="base">
                                        <p:cTn id="24" dur="500" fill="hold"/>
                                        <p:tgtEl>
                                          <p:spTgt spid="35843"/>
                                        </p:tgtEl>
                                        <p:attrNameLst>
                                          <p:attrName>ppt_y</p:attrName>
                                        </p:attrNameLst>
                                      </p:cBhvr>
                                      <p:tavLst>
                                        <p:tav tm="0">
                                          <p:val>
                                            <p:strVal val="1+#ppt_h/2"/>
                                          </p:val>
                                        </p:tav>
                                        <p:tav tm="100000">
                                          <p:val>
                                            <p:strVal val="#ppt_y"/>
                                          </p:val>
                                        </p:tav>
                                      </p:tavLst>
                                    </p:anim>
                                  </p:childTnLst>
                                </p:cTn>
                              </p:par>
                            </p:childTnLst>
                          </p:cTn>
                        </p:par>
                        <p:par>
                          <p:cTn id="25" fill="hold">
                            <p:stCondLst>
                              <p:cond delay="6500"/>
                            </p:stCondLst>
                            <p:childTnLst>
                              <p:par>
                                <p:cTn id="26" presetID="1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Bottom)">
                                      <p:cBhvr>
                                        <p:cTn id="28" dur="500"/>
                                        <p:tgtEl>
                                          <p:spTgt spid="7"/>
                                        </p:tgtEl>
                                      </p:cBhvr>
                                    </p:animEffect>
                                  </p:childTnLst>
                                </p:cTn>
                              </p:par>
                            </p:childTnLst>
                          </p:cTn>
                        </p:par>
                        <p:par>
                          <p:cTn id="29" fill="hold">
                            <p:stCondLst>
                              <p:cond delay="7000"/>
                            </p:stCondLst>
                            <p:childTnLst>
                              <p:par>
                                <p:cTn id="30" presetID="12" presetClass="entr" presetSubtype="4" fill="hold" nodeType="afterEffect">
                                  <p:stCondLst>
                                    <p:cond delay="2500"/>
                                  </p:stCondLst>
                                  <p:childTnLst>
                                    <p:set>
                                      <p:cBhvr>
                                        <p:cTn id="31" dur="1" fill="hold">
                                          <p:stCondLst>
                                            <p:cond delay="0"/>
                                          </p:stCondLst>
                                        </p:cTn>
                                        <p:tgtEl>
                                          <p:spTgt spid="35845"/>
                                        </p:tgtEl>
                                        <p:attrNameLst>
                                          <p:attrName>style.visibility</p:attrName>
                                        </p:attrNameLst>
                                      </p:cBhvr>
                                      <p:to>
                                        <p:strVal val="visible"/>
                                      </p:to>
                                    </p:set>
                                    <p:animEffect transition="in" filter="slide(fromBottom)">
                                      <p:cBhvr>
                                        <p:cTn id="32" dur="500"/>
                                        <p:tgtEl>
                                          <p:spTgt spid="35845"/>
                                        </p:tgtEl>
                                      </p:cBhvr>
                                    </p:animEffect>
                                  </p:childTnLst>
                                </p:cTn>
                              </p:par>
                            </p:childTnLst>
                          </p:cTn>
                        </p:par>
                        <p:par>
                          <p:cTn id="33" fill="hold">
                            <p:stCondLst>
                              <p:cond delay="10000"/>
                            </p:stCondLst>
                            <p:childTnLst>
                              <p:par>
                                <p:cTn id="34" presetID="12" presetClass="entr" presetSubtype="4" fill="hold" nodeType="afterEffect">
                                  <p:stCondLst>
                                    <p:cond delay="2500"/>
                                  </p:stCondLst>
                                  <p:childTnLst>
                                    <p:set>
                                      <p:cBhvr>
                                        <p:cTn id="35" dur="1" fill="hold">
                                          <p:stCondLst>
                                            <p:cond delay="0"/>
                                          </p:stCondLst>
                                        </p:cTn>
                                        <p:tgtEl>
                                          <p:spTgt spid="35846"/>
                                        </p:tgtEl>
                                        <p:attrNameLst>
                                          <p:attrName>style.visibility</p:attrName>
                                        </p:attrNameLst>
                                      </p:cBhvr>
                                      <p:to>
                                        <p:strVal val="visible"/>
                                      </p:to>
                                    </p:set>
                                    <p:animEffect transition="in" filter="slide(fromBottom)">
                                      <p:cBhvr>
                                        <p:cTn id="36"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23728" y="0"/>
            <a:ext cx="5472608" cy="954107"/>
          </a:xfrm>
          <a:prstGeom prst="rect">
            <a:avLst/>
          </a:prstGeom>
          <a:noFill/>
        </p:spPr>
        <p:txBody>
          <a:bodyPr wrap="square" rtlCol="0">
            <a:spAutoFit/>
          </a:bodyPr>
          <a:lstStyle/>
          <a:p>
            <a:pPr algn="ctr"/>
            <a:r>
              <a:rPr lang="it-IT" sz="2800" b="1" dirty="0" smtClean="0">
                <a:solidFill>
                  <a:srgbClr val="C00000"/>
                </a:solidFill>
              </a:rPr>
              <a:t>L’EPILOGO</a:t>
            </a:r>
          </a:p>
          <a:p>
            <a:pPr algn="ctr"/>
            <a:r>
              <a:rPr lang="it-IT" sz="2800" b="1" dirty="0" smtClean="0">
                <a:solidFill>
                  <a:srgbClr val="C00000"/>
                </a:solidFill>
              </a:rPr>
              <a:t>PIAZZALE LORETO </a:t>
            </a:r>
            <a:r>
              <a:rPr lang="it-IT" sz="2800" dirty="0" smtClean="0">
                <a:solidFill>
                  <a:srgbClr val="C00000"/>
                </a:solidFill>
              </a:rPr>
              <a:t>28 aprile 1945 </a:t>
            </a:r>
            <a:endParaRPr lang="it-IT" sz="2800" dirty="0">
              <a:solidFill>
                <a:srgbClr val="C00000"/>
              </a:solidFill>
            </a:endParaRPr>
          </a:p>
        </p:txBody>
      </p:sp>
      <p:sp>
        <p:nvSpPr>
          <p:cNvPr id="4" name="CasellaDiTesto 3"/>
          <p:cNvSpPr txBox="1"/>
          <p:nvPr/>
        </p:nvSpPr>
        <p:spPr>
          <a:xfrm>
            <a:off x="7524328" y="6309320"/>
            <a:ext cx="161967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3"/>
              </a:rPr>
              <a:t>p.zzale_loreto</a:t>
            </a:r>
            <a:endParaRPr lang="it-IT" dirty="0"/>
          </a:p>
        </p:txBody>
      </p:sp>
      <p:pic>
        <p:nvPicPr>
          <p:cNvPr id="36866" name="Picture 2" descr="C:\Users\LIDIA\Pictures\fascismo\fascismo_37_1.jpg"/>
          <p:cNvPicPr>
            <a:picLocks noChangeAspect="1" noChangeArrowheads="1"/>
          </p:cNvPicPr>
          <p:nvPr/>
        </p:nvPicPr>
        <p:blipFill>
          <a:blip r:embed="rId4" cstate="print"/>
          <a:srcRect/>
          <a:stretch>
            <a:fillRect/>
          </a:stretch>
        </p:blipFill>
        <p:spPr bwMode="auto">
          <a:xfrm>
            <a:off x="827584" y="1340768"/>
            <a:ext cx="7281863" cy="456088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39752" y="0"/>
            <a:ext cx="3096344" cy="1384995"/>
          </a:xfrm>
          <a:prstGeom prst="rect">
            <a:avLst/>
          </a:prstGeom>
          <a:noFill/>
        </p:spPr>
        <p:txBody>
          <a:bodyPr wrap="square" rtlCol="0">
            <a:spAutoFit/>
          </a:bodyPr>
          <a:lstStyle/>
          <a:p>
            <a:r>
              <a:rPr lang="it-IT" sz="2800" b="1" dirty="0" smtClean="0">
                <a:solidFill>
                  <a:srgbClr val="FF0000"/>
                </a:solidFill>
              </a:rPr>
              <a:t>LA GUERRA E</a:t>
            </a:r>
          </a:p>
          <a:p>
            <a:r>
              <a:rPr lang="it-IT" sz="2800" b="1" dirty="0" smtClean="0">
                <a:solidFill>
                  <a:srgbClr val="FF0000"/>
                </a:solidFill>
              </a:rPr>
              <a:t>LA RESISTENZA </a:t>
            </a:r>
          </a:p>
          <a:p>
            <a:r>
              <a:rPr lang="it-IT" sz="2800" b="1" dirty="0" smtClean="0">
                <a:solidFill>
                  <a:srgbClr val="FF0000"/>
                </a:solidFill>
              </a:rPr>
              <a:t>NELLA NARRATIVA</a:t>
            </a:r>
            <a:endParaRPr lang="it-IT" sz="2800" b="1" dirty="0">
              <a:solidFill>
                <a:srgbClr val="FF0000"/>
              </a:solidFill>
            </a:endParaRPr>
          </a:p>
        </p:txBody>
      </p:sp>
      <p:pic>
        <p:nvPicPr>
          <p:cNvPr id="37890" name="Picture 2" descr="C:\Users\LIDIA\Pictures\fascismo\fascismo_38_1.jpg"/>
          <p:cNvPicPr>
            <a:picLocks noChangeAspect="1" noChangeArrowheads="1"/>
          </p:cNvPicPr>
          <p:nvPr/>
        </p:nvPicPr>
        <p:blipFill>
          <a:blip r:embed="rId2" cstate="print"/>
          <a:srcRect/>
          <a:stretch>
            <a:fillRect/>
          </a:stretch>
        </p:blipFill>
        <p:spPr bwMode="auto">
          <a:xfrm>
            <a:off x="0" y="0"/>
            <a:ext cx="2327275" cy="3878263"/>
          </a:xfrm>
          <a:prstGeom prst="rect">
            <a:avLst/>
          </a:prstGeom>
          <a:noFill/>
        </p:spPr>
      </p:pic>
      <p:pic>
        <p:nvPicPr>
          <p:cNvPr id="37891" name="Picture 3" descr="C:\Users\LIDIA\Pictures\fascismo\fascismo_38_2.jpg"/>
          <p:cNvPicPr>
            <a:picLocks noChangeAspect="1" noChangeArrowheads="1"/>
          </p:cNvPicPr>
          <p:nvPr/>
        </p:nvPicPr>
        <p:blipFill>
          <a:blip r:embed="rId3" cstate="print"/>
          <a:srcRect/>
          <a:stretch>
            <a:fillRect/>
          </a:stretch>
        </p:blipFill>
        <p:spPr bwMode="auto">
          <a:xfrm>
            <a:off x="2483768" y="1268760"/>
            <a:ext cx="1895475" cy="2925762"/>
          </a:xfrm>
          <a:prstGeom prst="rect">
            <a:avLst/>
          </a:prstGeom>
          <a:noFill/>
        </p:spPr>
      </p:pic>
      <p:pic>
        <p:nvPicPr>
          <p:cNvPr id="37892" name="Picture 4" descr="C:\Users\LIDIA\Pictures\fascismo\fascismo_38_3.jpg"/>
          <p:cNvPicPr>
            <a:picLocks noChangeAspect="1" noChangeArrowheads="1"/>
          </p:cNvPicPr>
          <p:nvPr/>
        </p:nvPicPr>
        <p:blipFill>
          <a:blip r:embed="rId4" cstate="print"/>
          <a:srcRect/>
          <a:stretch>
            <a:fillRect/>
          </a:stretch>
        </p:blipFill>
        <p:spPr bwMode="auto">
          <a:xfrm>
            <a:off x="5220072" y="0"/>
            <a:ext cx="1828800" cy="2944812"/>
          </a:xfrm>
          <a:prstGeom prst="rect">
            <a:avLst/>
          </a:prstGeom>
          <a:noFill/>
        </p:spPr>
      </p:pic>
      <p:pic>
        <p:nvPicPr>
          <p:cNvPr id="37893" name="Picture 5" descr="C:\Users\LIDIA\Pictures\fascismo\fascismo_38_4.jpg"/>
          <p:cNvPicPr>
            <a:picLocks noChangeAspect="1" noChangeArrowheads="1"/>
          </p:cNvPicPr>
          <p:nvPr/>
        </p:nvPicPr>
        <p:blipFill>
          <a:blip r:embed="rId5" cstate="print"/>
          <a:srcRect/>
          <a:stretch>
            <a:fillRect/>
          </a:stretch>
        </p:blipFill>
        <p:spPr bwMode="auto">
          <a:xfrm>
            <a:off x="7050088" y="0"/>
            <a:ext cx="2093912" cy="3154362"/>
          </a:xfrm>
          <a:prstGeom prst="rect">
            <a:avLst/>
          </a:prstGeom>
          <a:noFill/>
        </p:spPr>
      </p:pic>
      <p:pic>
        <p:nvPicPr>
          <p:cNvPr id="37894" name="Picture 6" descr="C:\Users\LIDIA\Pictures\fascismo\fascismo_38_5.jpg"/>
          <p:cNvPicPr>
            <a:picLocks noChangeAspect="1" noChangeArrowheads="1"/>
          </p:cNvPicPr>
          <p:nvPr/>
        </p:nvPicPr>
        <p:blipFill>
          <a:blip r:embed="rId6" cstate="print"/>
          <a:srcRect/>
          <a:stretch>
            <a:fillRect/>
          </a:stretch>
        </p:blipFill>
        <p:spPr bwMode="auto">
          <a:xfrm>
            <a:off x="0" y="3789040"/>
            <a:ext cx="2400300" cy="3343275"/>
          </a:xfrm>
          <a:prstGeom prst="rect">
            <a:avLst/>
          </a:prstGeom>
          <a:noFill/>
        </p:spPr>
      </p:pic>
      <p:pic>
        <p:nvPicPr>
          <p:cNvPr id="37895" name="Picture 7" descr="C:\Users\LIDIA\Pictures\fascismo\fascismo_38_6.jpg"/>
          <p:cNvPicPr>
            <a:picLocks noChangeAspect="1" noChangeArrowheads="1"/>
          </p:cNvPicPr>
          <p:nvPr/>
        </p:nvPicPr>
        <p:blipFill>
          <a:blip r:embed="rId7" cstate="print"/>
          <a:srcRect/>
          <a:stretch>
            <a:fillRect/>
          </a:stretch>
        </p:blipFill>
        <p:spPr bwMode="auto">
          <a:xfrm>
            <a:off x="2411760" y="4005064"/>
            <a:ext cx="1987550" cy="3286125"/>
          </a:xfrm>
          <a:prstGeom prst="rect">
            <a:avLst/>
          </a:prstGeom>
          <a:noFill/>
        </p:spPr>
      </p:pic>
      <p:pic>
        <p:nvPicPr>
          <p:cNvPr id="37896" name="Picture 8" descr="C:\Users\LIDIA\Pictures\fascismo\fascismo_38_7.jpg"/>
          <p:cNvPicPr>
            <a:picLocks noChangeAspect="1" noChangeArrowheads="1"/>
          </p:cNvPicPr>
          <p:nvPr/>
        </p:nvPicPr>
        <p:blipFill>
          <a:blip r:embed="rId8" cstate="print"/>
          <a:srcRect/>
          <a:stretch>
            <a:fillRect/>
          </a:stretch>
        </p:blipFill>
        <p:spPr bwMode="auto">
          <a:xfrm>
            <a:off x="4644008" y="3632200"/>
            <a:ext cx="2268538" cy="3225800"/>
          </a:xfrm>
          <a:prstGeom prst="rect">
            <a:avLst/>
          </a:prstGeom>
          <a:noFill/>
        </p:spPr>
      </p:pic>
      <p:pic>
        <p:nvPicPr>
          <p:cNvPr id="37897" name="Picture 9" descr="C:\Users\LIDIA\Pictures\fascismo\fascismo_38_8.jpg"/>
          <p:cNvPicPr>
            <a:picLocks noChangeAspect="1" noChangeArrowheads="1"/>
          </p:cNvPicPr>
          <p:nvPr/>
        </p:nvPicPr>
        <p:blipFill>
          <a:blip r:embed="rId9" cstate="print"/>
          <a:srcRect/>
          <a:stretch>
            <a:fillRect/>
          </a:stretch>
        </p:blipFill>
        <p:spPr bwMode="auto">
          <a:xfrm>
            <a:off x="6926262" y="3905250"/>
            <a:ext cx="2217738" cy="29527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0"/>
            <a:ext cx="4680520" cy="1200329"/>
          </a:xfrm>
          <a:prstGeom prst="rect">
            <a:avLst/>
          </a:prstGeom>
          <a:noFill/>
        </p:spPr>
        <p:txBody>
          <a:bodyPr wrap="square" rtlCol="0">
            <a:spAutoFit/>
          </a:bodyPr>
          <a:lstStyle/>
          <a:p>
            <a:r>
              <a:rPr lang="it-IT" sz="3600" b="1" dirty="0" smtClean="0">
                <a:solidFill>
                  <a:srgbClr val="FF0000"/>
                </a:solidFill>
              </a:rPr>
              <a:t>IL DELITTO MATTEOTTI</a:t>
            </a:r>
          </a:p>
          <a:p>
            <a:r>
              <a:rPr lang="it-IT" sz="3600" dirty="0" smtClean="0">
                <a:solidFill>
                  <a:srgbClr val="FF0000"/>
                </a:solidFill>
              </a:rPr>
              <a:t>10 giugno 1924</a:t>
            </a:r>
            <a:endParaRPr lang="it-IT" sz="3600" dirty="0">
              <a:solidFill>
                <a:srgbClr val="FF0000"/>
              </a:solidFill>
            </a:endParaRPr>
          </a:p>
        </p:txBody>
      </p:sp>
      <p:sp>
        <p:nvSpPr>
          <p:cNvPr id="5" name="CasellaDiTesto 4"/>
          <p:cNvSpPr txBox="1"/>
          <p:nvPr/>
        </p:nvSpPr>
        <p:spPr>
          <a:xfrm>
            <a:off x="4139952" y="6021288"/>
            <a:ext cx="158417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3"/>
              </a:rPr>
              <a:t>matteotti_film</a:t>
            </a:r>
            <a:endParaRPr lang="it-IT" dirty="0"/>
          </a:p>
        </p:txBody>
      </p:sp>
      <p:sp>
        <p:nvSpPr>
          <p:cNvPr id="6" name="CasellaDiTesto 5"/>
          <p:cNvSpPr txBox="1"/>
          <p:nvPr/>
        </p:nvSpPr>
        <p:spPr>
          <a:xfrm>
            <a:off x="3707904" y="5661248"/>
            <a:ext cx="208823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4"/>
              </a:rPr>
              <a:t>matteotti_biografia</a:t>
            </a:r>
            <a:endParaRPr lang="it-IT" dirty="0"/>
          </a:p>
        </p:txBody>
      </p:sp>
      <p:sp>
        <p:nvSpPr>
          <p:cNvPr id="7" name="CasellaDiTesto 6"/>
          <p:cNvSpPr txBox="1"/>
          <p:nvPr/>
        </p:nvSpPr>
        <p:spPr>
          <a:xfrm>
            <a:off x="3563888" y="6488668"/>
            <a:ext cx="201622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5"/>
              </a:rPr>
              <a:t>matteotti_canzone</a:t>
            </a:r>
            <a:endParaRPr lang="it-IT" dirty="0"/>
          </a:p>
        </p:txBody>
      </p:sp>
      <p:pic>
        <p:nvPicPr>
          <p:cNvPr id="4098" name="Picture 2" descr="C:\Users\LIDIA\Pictures\fascismo\fascismo_4_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0"/>
            <a:ext cx="9637713" cy="6400801"/>
          </a:xfrm>
          <a:prstGeom prst="rect">
            <a:avLst/>
          </a:prstGeom>
          <a:noFill/>
        </p:spPr>
      </p:pic>
      <p:pic>
        <p:nvPicPr>
          <p:cNvPr id="4099" name="Picture 3" descr="C:\Users\LIDIA\Pictures\fascismo\fascismo_4_1.jpg"/>
          <p:cNvPicPr>
            <a:picLocks noChangeAspect="1" noChangeArrowheads="1"/>
          </p:cNvPicPr>
          <p:nvPr/>
        </p:nvPicPr>
        <p:blipFill>
          <a:blip r:embed="rId7" cstate="print"/>
          <a:srcRect/>
          <a:stretch>
            <a:fillRect/>
          </a:stretch>
        </p:blipFill>
        <p:spPr bwMode="auto">
          <a:xfrm>
            <a:off x="6228184" y="2974975"/>
            <a:ext cx="2682875" cy="38830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IDIA\Pictures\fascismo\fascismo_5_4.jpg"/>
          <p:cNvPicPr>
            <a:picLocks noChangeAspect="1" noChangeArrowheads="1"/>
          </p:cNvPicPr>
          <p:nvPr/>
        </p:nvPicPr>
        <p:blipFill>
          <a:blip r:embed="rId3" cstate="print"/>
          <a:srcRect/>
          <a:stretch>
            <a:fillRect/>
          </a:stretch>
        </p:blipFill>
        <p:spPr bwMode="auto">
          <a:xfrm>
            <a:off x="4745038" y="655638"/>
            <a:ext cx="4398962" cy="6202362"/>
          </a:xfrm>
          <a:prstGeom prst="rect">
            <a:avLst/>
          </a:prstGeom>
          <a:noFill/>
        </p:spPr>
      </p:pic>
      <p:pic>
        <p:nvPicPr>
          <p:cNvPr id="5123" name="Picture 3" descr="C:\Users\LIDIA\Pictures\fascismo\fascismo_5_3.jpg"/>
          <p:cNvPicPr>
            <a:picLocks noChangeAspect="1" noChangeArrowheads="1"/>
          </p:cNvPicPr>
          <p:nvPr/>
        </p:nvPicPr>
        <p:blipFill>
          <a:blip r:embed="rId4" cstate="print"/>
          <a:srcRect/>
          <a:stretch>
            <a:fillRect/>
          </a:stretch>
        </p:blipFill>
        <p:spPr bwMode="auto">
          <a:xfrm>
            <a:off x="467544" y="1189437"/>
            <a:ext cx="4057203" cy="5668563"/>
          </a:xfrm>
          <a:prstGeom prst="rect">
            <a:avLst/>
          </a:prstGeom>
          <a:noFill/>
        </p:spPr>
      </p:pic>
      <p:pic>
        <p:nvPicPr>
          <p:cNvPr id="5124" name="Picture 4" descr="C:\Users\LIDIA\Pictures\fascismo\fascismo_5_2.jpg"/>
          <p:cNvPicPr>
            <a:picLocks noChangeAspect="1" noChangeArrowheads="1"/>
          </p:cNvPicPr>
          <p:nvPr/>
        </p:nvPicPr>
        <p:blipFill>
          <a:blip r:embed="rId5" cstate="print"/>
          <a:srcRect/>
          <a:stretch>
            <a:fillRect/>
          </a:stretch>
        </p:blipFill>
        <p:spPr bwMode="auto">
          <a:xfrm>
            <a:off x="0" y="1988840"/>
            <a:ext cx="3086100" cy="4314825"/>
          </a:xfrm>
          <a:prstGeom prst="rect">
            <a:avLst/>
          </a:prstGeom>
          <a:noFill/>
        </p:spPr>
      </p:pic>
      <p:sp>
        <p:nvSpPr>
          <p:cNvPr id="7" name="CasellaDiTesto 6"/>
          <p:cNvSpPr txBox="1"/>
          <p:nvPr/>
        </p:nvSpPr>
        <p:spPr>
          <a:xfrm>
            <a:off x="0" y="0"/>
            <a:ext cx="2699792" cy="1200329"/>
          </a:xfrm>
          <a:prstGeom prst="rect">
            <a:avLst/>
          </a:prstGeom>
          <a:noFill/>
        </p:spPr>
        <p:txBody>
          <a:bodyPr wrap="square" rtlCol="0">
            <a:spAutoFit/>
          </a:bodyPr>
          <a:lstStyle/>
          <a:p>
            <a:r>
              <a:rPr lang="it-IT" sz="3600" b="1" dirty="0" smtClean="0">
                <a:solidFill>
                  <a:srgbClr val="FF0000"/>
                </a:solidFill>
              </a:rPr>
              <a:t>L’INDUSTRIA IDEOLOGICA</a:t>
            </a:r>
            <a:endParaRPr lang="it-IT" sz="3600" b="1" dirty="0">
              <a:solidFill>
                <a:srgbClr val="FF0000"/>
              </a:solidFill>
            </a:endParaRPr>
          </a:p>
        </p:txBody>
      </p:sp>
      <p:pic>
        <p:nvPicPr>
          <p:cNvPr id="5127" name="Picture 7" descr="C:\Users\LIDIA\Pictures\fascismo\fascismo_5_1.jpg"/>
          <p:cNvPicPr>
            <a:picLocks noChangeAspect="1" noChangeArrowheads="1"/>
          </p:cNvPicPr>
          <p:nvPr/>
        </p:nvPicPr>
        <p:blipFill>
          <a:blip r:embed="rId6" cstate="print"/>
          <a:srcRect/>
          <a:stretch>
            <a:fillRect/>
          </a:stretch>
        </p:blipFill>
        <p:spPr bwMode="auto">
          <a:xfrm rot="21137505">
            <a:off x="1839824" y="1169477"/>
            <a:ext cx="6357938" cy="4784725"/>
          </a:xfrm>
          <a:prstGeom prst="rect">
            <a:avLst/>
          </a:prstGeom>
          <a:noFill/>
        </p:spPr>
      </p:pic>
      <p:sp>
        <p:nvSpPr>
          <p:cNvPr id="2" name="CasellaDiTesto 1"/>
          <p:cNvSpPr txBox="1"/>
          <p:nvPr/>
        </p:nvSpPr>
        <p:spPr>
          <a:xfrm>
            <a:off x="1547664" y="6488668"/>
            <a:ext cx="108012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7"/>
              </a:rPr>
              <a:t>consenso</a:t>
            </a:r>
            <a:endParaRPr lang="it-IT" dirty="0"/>
          </a:p>
        </p:txBody>
      </p:sp>
      <p:sp>
        <p:nvSpPr>
          <p:cNvPr id="3" name="CasellaDiTesto 2"/>
          <p:cNvSpPr txBox="1"/>
          <p:nvPr/>
        </p:nvSpPr>
        <p:spPr>
          <a:xfrm>
            <a:off x="2771800" y="6488668"/>
            <a:ext cx="122413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8"/>
              </a:rPr>
              <a:t>Consenso2</a:t>
            </a:r>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2000"/>
                                  </p:stCondLst>
                                  <p:childTnLst>
                                    <p:set>
                                      <p:cBhvr>
                                        <p:cTn id="6" dur="1" fill="hold">
                                          <p:stCondLst>
                                            <p:cond delay="0"/>
                                          </p:stCondLst>
                                        </p:cTn>
                                        <p:tgtEl>
                                          <p:spTgt spid="5123"/>
                                        </p:tgtEl>
                                        <p:attrNameLst>
                                          <p:attrName>style.visibility</p:attrName>
                                        </p:attrNameLst>
                                      </p:cBhvr>
                                      <p:to>
                                        <p:strVal val="visible"/>
                                      </p:to>
                                    </p:set>
                                    <p:animEffect transition="in" filter="slide(fromBottom)">
                                      <p:cBhvr>
                                        <p:cTn id="7" dur="500"/>
                                        <p:tgtEl>
                                          <p:spTgt spid="5123"/>
                                        </p:tgtEl>
                                      </p:cBhvr>
                                    </p:animEffect>
                                  </p:childTnLst>
                                </p:cTn>
                              </p:par>
                            </p:childTnLst>
                          </p:cTn>
                        </p:par>
                        <p:par>
                          <p:cTn id="8" fill="hold">
                            <p:stCondLst>
                              <p:cond delay="2500"/>
                            </p:stCondLst>
                            <p:childTnLst>
                              <p:par>
                                <p:cTn id="9" presetID="24" presetClass="entr" presetSubtype="0" fill="hold" nodeType="afterEffect">
                                  <p:stCondLst>
                                    <p:cond delay="3500"/>
                                  </p:stCondLst>
                                  <p:childTnLst>
                                    <p:set>
                                      <p:cBhvr>
                                        <p:cTn id="10" dur="1" fill="hold">
                                          <p:stCondLst>
                                            <p:cond delay="0"/>
                                          </p:stCondLst>
                                        </p:cTn>
                                        <p:tgtEl>
                                          <p:spTgt spid="5124"/>
                                        </p:tgtEl>
                                        <p:attrNameLst>
                                          <p:attrName>style.visibility</p:attrName>
                                        </p:attrNameLst>
                                      </p:cBhvr>
                                      <p:to>
                                        <p:strVal val="visible"/>
                                      </p:to>
                                    </p:set>
                                    <p:anim to="" calcmode="lin" valueType="num">
                                      <p:cBhvr>
                                        <p:cTn id="11" dur="1" fill="hold"/>
                                        <p:tgtEl>
                                          <p:spTgt spid="5124"/>
                                        </p:tgtEl>
                                        <p:attrNameLst>
                                          <p:attrName/>
                                        </p:attrNameLst>
                                      </p:cBhvr>
                                    </p:anim>
                                  </p:childTnLst>
                                </p:cTn>
                              </p:par>
                            </p:childTnLst>
                          </p:cTn>
                        </p:par>
                        <p:par>
                          <p:cTn id="12" fill="hold">
                            <p:stCondLst>
                              <p:cond delay="6000"/>
                            </p:stCondLst>
                            <p:childTnLst>
                              <p:par>
                                <p:cTn id="13" presetID="12" presetClass="entr" presetSubtype="4" fill="hold" nodeType="afterEffect">
                                  <p:stCondLst>
                                    <p:cond delay="4000"/>
                                  </p:stCondLst>
                                  <p:childTnLst>
                                    <p:set>
                                      <p:cBhvr>
                                        <p:cTn id="14" dur="1" fill="hold">
                                          <p:stCondLst>
                                            <p:cond delay="0"/>
                                          </p:stCondLst>
                                        </p:cTn>
                                        <p:tgtEl>
                                          <p:spTgt spid="5127"/>
                                        </p:tgtEl>
                                        <p:attrNameLst>
                                          <p:attrName>style.visibility</p:attrName>
                                        </p:attrNameLst>
                                      </p:cBhvr>
                                      <p:to>
                                        <p:strVal val="visible"/>
                                      </p:to>
                                    </p:set>
                                    <p:animEffect transition="in" filter="slide(fromBottom)">
                                      <p:cBhvr>
                                        <p:cTn id="15"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Users\LIDIA\Pictures\fascismo\fascismo_6_6.jpg"/>
          <p:cNvPicPr>
            <a:picLocks noChangeAspect="1" noChangeArrowheads="1"/>
          </p:cNvPicPr>
          <p:nvPr/>
        </p:nvPicPr>
        <p:blipFill>
          <a:blip r:embed="rId3" cstate="print"/>
          <a:srcRect/>
          <a:stretch>
            <a:fillRect/>
          </a:stretch>
        </p:blipFill>
        <p:spPr bwMode="auto">
          <a:xfrm>
            <a:off x="4139952" y="4133850"/>
            <a:ext cx="1920875" cy="2724150"/>
          </a:xfrm>
          <a:prstGeom prst="rect">
            <a:avLst/>
          </a:prstGeom>
          <a:noFill/>
        </p:spPr>
      </p:pic>
      <p:pic>
        <p:nvPicPr>
          <p:cNvPr id="6151" name="Picture 7" descr="C:\Users\LIDIA\Pictures\fascismo\fascismo_6_7.jpg"/>
          <p:cNvPicPr>
            <a:picLocks noChangeAspect="1" noChangeArrowheads="1"/>
          </p:cNvPicPr>
          <p:nvPr/>
        </p:nvPicPr>
        <p:blipFill>
          <a:blip r:embed="rId4" cstate="print"/>
          <a:srcRect/>
          <a:stretch>
            <a:fillRect/>
          </a:stretch>
        </p:blipFill>
        <p:spPr bwMode="auto">
          <a:xfrm>
            <a:off x="6321425" y="3346450"/>
            <a:ext cx="2822575" cy="3511550"/>
          </a:xfrm>
          <a:prstGeom prst="rect">
            <a:avLst/>
          </a:prstGeom>
          <a:noFill/>
        </p:spPr>
      </p:pic>
      <p:pic>
        <p:nvPicPr>
          <p:cNvPr id="6148" name="Picture 4" descr="C:\Users\LIDIA\Pictures\fascismo\fascismo_6_3.jpg"/>
          <p:cNvPicPr>
            <a:picLocks noChangeAspect="1" noChangeArrowheads="1"/>
          </p:cNvPicPr>
          <p:nvPr/>
        </p:nvPicPr>
        <p:blipFill>
          <a:blip r:embed="rId5" cstate="print"/>
          <a:srcRect/>
          <a:stretch>
            <a:fillRect/>
          </a:stretch>
        </p:blipFill>
        <p:spPr bwMode="auto">
          <a:xfrm>
            <a:off x="6345237" y="0"/>
            <a:ext cx="2798763" cy="3227388"/>
          </a:xfrm>
          <a:prstGeom prst="rect">
            <a:avLst/>
          </a:prstGeom>
          <a:noFill/>
        </p:spPr>
      </p:pic>
      <p:sp>
        <p:nvSpPr>
          <p:cNvPr id="11" name="CasellaDiTesto 10"/>
          <p:cNvSpPr txBox="1"/>
          <p:nvPr/>
        </p:nvSpPr>
        <p:spPr>
          <a:xfrm>
            <a:off x="6372200" y="6211669"/>
            <a:ext cx="1296144"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err="1" smtClean="0">
                <a:hlinkClick r:id="rId6"/>
              </a:rPr>
              <a:t>GRAMSCI_mannoia</a:t>
            </a:r>
            <a:endParaRPr lang="it-IT" dirty="0"/>
          </a:p>
        </p:txBody>
      </p:sp>
      <p:sp>
        <p:nvSpPr>
          <p:cNvPr id="12" name="CasellaDiTesto 11"/>
          <p:cNvSpPr txBox="1"/>
          <p:nvPr/>
        </p:nvSpPr>
        <p:spPr>
          <a:xfrm>
            <a:off x="8027368" y="6488668"/>
            <a:ext cx="111663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7"/>
              </a:rPr>
              <a:t>GRAMSCI</a:t>
            </a:r>
            <a:endParaRPr lang="it-IT" dirty="0"/>
          </a:p>
        </p:txBody>
      </p:sp>
      <p:sp>
        <p:nvSpPr>
          <p:cNvPr id="13" name="CasellaDiTesto 12"/>
          <p:cNvSpPr txBox="1"/>
          <p:nvPr/>
        </p:nvSpPr>
        <p:spPr>
          <a:xfrm>
            <a:off x="2555776" y="2852936"/>
            <a:ext cx="4140968" cy="1200329"/>
          </a:xfrm>
          <a:prstGeom prst="rect">
            <a:avLst/>
          </a:prstGeom>
          <a:noFill/>
        </p:spPr>
        <p:txBody>
          <a:bodyPr wrap="square" rtlCol="0">
            <a:spAutoFit/>
          </a:bodyPr>
          <a:lstStyle/>
          <a:p>
            <a:pPr algn="ctr"/>
            <a:r>
              <a:rPr lang="it-IT" sz="3600" b="1" dirty="0" smtClean="0">
                <a:solidFill>
                  <a:srgbClr val="FF0000"/>
                </a:solidFill>
              </a:rPr>
              <a:t>LE POSIZIONI DEGLI INTELLETTUALI</a:t>
            </a:r>
            <a:endParaRPr lang="it-IT" sz="3600" b="1" dirty="0">
              <a:solidFill>
                <a:srgbClr val="FF0000"/>
              </a:solidFill>
            </a:endParaRPr>
          </a:p>
        </p:txBody>
      </p:sp>
      <p:sp>
        <p:nvSpPr>
          <p:cNvPr id="14" name="CasellaDiTesto 13"/>
          <p:cNvSpPr txBox="1"/>
          <p:nvPr/>
        </p:nvSpPr>
        <p:spPr>
          <a:xfrm>
            <a:off x="4427984" y="6488668"/>
            <a:ext cx="151216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8"/>
              </a:rPr>
              <a:t>PIRANDELLO</a:t>
            </a:r>
            <a:endParaRPr lang="it-IT" dirty="0"/>
          </a:p>
        </p:txBody>
      </p:sp>
      <p:sp>
        <p:nvSpPr>
          <p:cNvPr id="18" name="CasellaDiTesto 17"/>
          <p:cNvSpPr txBox="1"/>
          <p:nvPr/>
        </p:nvSpPr>
        <p:spPr>
          <a:xfrm>
            <a:off x="7020272" y="2924944"/>
            <a:ext cx="100811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9"/>
              </a:rPr>
              <a:t>GENTILE</a:t>
            </a:r>
            <a:endParaRPr lang="it-IT" dirty="0"/>
          </a:p>
        </p:txBody>
      </p:sp>
      <p:pic>
        <p:nvPicPr>
          <p:cNvPr id="6146" name="Picture 2" descr="C:\Users\LIDIA\Pictures\fascismo\fascismo_6_1.jpg"/>
          <p:cNvPicPr>
            <a:picLocks noChangeAspect="1" noChangeArrowheads="1"/>
          </p:cNvPicPr>
          <p:nvPr/>
        </p:nvPicPr>
        <p:blipFill>
          <a:blip r:embed="rId10" cstate="print"/>
          <a:srcRect/>
          <a:stretch>
            <a:fillRect/>
          </a:stretch>
        </p:blipFill>
        <p:spPr bwMode="auto">
          <a:xfrm>
            <a:off x="0" y="0"/>
            <a:ext cx="3143250" cy="2363788"/>
          </a:xfrm>
          <a:prstGeom prst="rect">
            <a:avLst/>
          </a:prstGeom>
          <a:noFill/>
        </p:spPr>
      </p:pic>
      <p:pic>
        <p:nvPicPr>
          <p:cNvPr id="6147" name="Picture 3" descr="C:\Users\LIDIA\Pictures\fascismo\fascismo_6_2.jpg"/>
          <p:cNvPicPr>
            <a:picLocks noChangeAspect="1" noChangeArrowheads="1"/>
          </p:cNvPicPr>
          <p:nvPr/>
        </p:nvPicPr>
        <p:blipFill>
          <a:blip r:embed="rId11" cstate="print"/>
          <a:srcRect/>
          <a:stretch>
            <a:fillRect/>
          </a:stretch>
        </p:blipFill>
        <p:spPr bwMode="auto">
          <a:xfrm>
            <a:off x="3491880" y="0"/>
            <a:ext cx="2505075" cy="2827338"/>
          </a:xfrm>
          <a:prstGeom prst="rect">
            <a:avLst/>
          </a:prstGeom>
          <a:noFill/>
        </p:spPr>
      </p:pic>
      <p:pic>
        <p:nvPicPr>
          <p:cNvPr id="6149" name="Picture 5" descr="C:\Users\LIDIA\Pictures\fascismo\fascismo_6_4.jpg"/>
          <p:cNvPicPr>
            <a:picLocks noChangeAspect="1" noChangeArrowheads="1"/>
          </p:cNvPicPr>
          <p:nvPr/>
        </p:nvPicPr>
        <p:blipFill>
          <a:blip r:embed="rId12" cstate="print"/>
          <a:srcRect/>
          <a:stretch>
            <a:fillRect/>
          </a:stretch>
        </p:blipFill>
        <p:spPr bwMode="auto">
          <a:xfrm>
            <a:off x="0" y="2204864"/>
            <a:ext cx="2255837" cy="2603500"/>
          </a:xfrm>
          <a:prstGeom prst="rect">
            <a:avLst/>
          </a:prstGeom>
          <a:noFill/>
        </p:spPr>
      </p:pic>
      <p:pic>
        <p:nvPicPr>
          <p:cNvPr id="6150" name="Picture 6" descr="C:\Users\LIDIA\Pictures\fascismo\fascismo_6_5.jpg"/>
          <p:cNvPicPr>
            <a:picLocks noChangeAspect="1" noChangeArrowheads="1"/>
          </p:cNvPicPr>
          <p:nvPr/>
        </p:nvPicPr>
        <p:blipFill>
          <a:blip r:embed="rId13" cstate="print"/>
          <a:srcRect/>
          <a:stretch>
            <a:fillRect/>
          </a:stretch>
        </p:blipFill>
        <p:spPr bwMode="auto">
          <a:xfrm>
            <a:off x="-65088" y="4910138"/>
            <a:ext cx="4008438" cy="2001837"/>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LIDIA\Pictures\fascismo\fascismo_7_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43375" y="3749675"/>
            <a:ext cx="5000625" cy="3108325"/>
          </a:xfrm>
          <a:prstGeom prst="rect">
            <a:avLst/>
          </a:prstGeom>
          <a:noFill/>
        </p:spPr>
      </p:pic>
      <p:pic>
        <p:nvPicPr>
          <p:cNvPr id="7170" name="Picture 2" descr="C:\Users\LIDIA\Pictures\fascismo\fascismo_7_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11960" y="1124744"/>
            <a:ext cx="5140325" cy="3230563"/>
          </a:xfrm>
          <a:prstGeom prst="rect">
            <a:avLst/>
          </a:prstGeom>
          <a:noFill/>
        </p:spPr>
      </p:pic>
      <p:sp>
        <p:nvSpPr>
          <p:cNvPr id="3" name="CasellaDiTesto 2"/>
          <p:cNvSpPr txBox="1"/>
          <p:nvPr/>
        </p:nvSpPr>
        <p:spPr>
          <a:xfrm>
            <a:off x="6300192" y="260648"/>
            <a:ext cx="154868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5"/>
              </a:rPr>
              <a:t>LEGGI FASCISTISSIME</a:t>
            </a:r>
            <a:endParaRPr lang="it-IT" dirty="0"/>
          </a:p>
        </p:txBody>
      </p:sp>
      <p:sp>
        <p:nvSpPr>
          <p:cNvPr id="4" name="CasellaDiTesto 3"/>
          <p:cNvSpPr txBox="1"/>
          <p:nvPr/>
        </p:nvSpPr>
        <p:spPr>
          <a:xfrm>
            <a:off x="1403648" y="260648"/>
            <a:ext cx="4392488" cy="646331"/>
          </a:xfrm>
          <a:prstGeom prst="rect">
            <a:avLst/>
          </a:prstGeom>
          <a:noFill/>
        </p:spPr>
        <p:txBody>
          <a:bodyPr wrap="square" rtlCol="0">
            <a:spAutoFit/>
          </a:bodyPr>
          <a:lstStyle/>
          <a:p>
            <a:r>
              <a:rPr lang="it-IT" sz="3600" b="1" dirty="0" smtClean="0">
                <a:solidFill>
                  <a:srgbClr val="FF0000"/>
                </a:solidFill>
              </a:rPr>
              <a:t>LEGGI FASCISTISSIME</a:t>
            </a:r>
            <a:endParaRPr lang="it-IT" sz="3600" b="1" dirty="0">
              <a:solidFill>
                <a:srgbClr val="FF0000"/>
              </a:solidFill>
            </a:endParaRPr>
          </a:p>
        </p:txBody>
      </p:sp>
      <p:sp>
        <p:nvSpPr>
          <p:cNvPr id="5" name="CasellaDiTesto 4"/>
          <p:cNvSpPr txBox="1"/>
          <p:nvPr/>
        </p:nvSpPr>
        <p:spPr>
          <a:xfrm>
            <a:off x="0" y="836712"/>
            <a:ext cx="4895528" cy="5570756"/>
          </a:xfrm>
          <a:prstGeom prst="rect">
            <a:avLst/>
          </a:prstGeom>
          <a:noFill/>
        </p:spPr>
        <p:txBody>
          <a:bodyPr wrap="square" rtlCol="0">
            <a:spAutoFit/>
          </a:bodyPr>
          <a:lstStyle/>
          <a:p>
            <a:r>
              <a:rPr lang="it-IT" sz="2800" b="1" dirty="0" smtClean="0"/>
              <a:t>1925-26 Proclamazione della fine dei diritti civili e politici</a:t>
            </a:r>
          </a:p>
          <a:p>
            <a:pPr marL="361950" indent="-361950">
              <a:buFont typeface="Arial" pitchFamily="34" charset="0"/>
              <a:buChar char="•"/>
            </a:pPr>
            <a:r>
              <a:rPr lang="it-IT" sz="2500" dirty="0" smtClean="0"/>
              <a:t>Abolizione  della libertà di stampa</a:t>
            </a:r>
          </a:p>
          <a:p>
            <a:pPr marL="361950" indent="-361950">
              <a:buFont typeface="Arial" pitchFamily="34" charset="0"/>
              <a:buChar char="•"/>
            </a:pPr>
            <a:r>
              <a:rPr lang="it-IT" sz="2500" dirty="0" smtClean="0"/>
              <a:t>Scioglimento di tutti i partiti politici (tranne il partito fascista)</a:t>
            </a:r>
          </a:p>
          <a:p>
            <a:pPr marL="361950" indent="-361950">
              <a:buFont typeface="Arial" pitchFamily="34" charset="0"/>
              <a:buChar char="•"/>
            </a:pPr>
            <a:r>
              <a:rPr lang="it-IT" sz="2500" dirty="0" smtClean="0"/>
              <a:t>Abolizione delle autonomie locali e introduzione del podestà</a:t>
            </a:r>
          </a:p>
          <a:p>
            <a:pPr marL="361950" indent="-361950">
              <a:buFont typeface="Arial" pitchFamily="34" charset="0"/>
              <a:buChar char="•"/>
            </a:pPr>
            <a:r>
              <a:rPr lang="it-IT" sz="2500" dirty="0" smtClean="0"/>
              <a:t>Abolizione dei sindacati e </a:t>
            </a:r>
          </a:p>
          <a:p>
            <a:pPr marL="361950" indent="-361950"/>
            <a:r>
              <a:rPr lang="it-IT" sz="2500" dirty="0" smtClean="0"/>
              <a:t>	divieto di sciopero</a:t>
            </a:r>
          </a:p>
          <a:p>
            <a:pPr marL="361950" indent="-361950">
              <a:buFont typeface="Arial" pitchFamily="34" charset="0"/>
              <a:buChar char="•"/>
            </a:pPr>
            <a:r>
              <a:rPr lang="it-IT" sz="2500" dirty="0" smtClean="0"/>
              <a:t>Introduzione del Tribunale speciale per la difesa dello Stato</a:t>
            </a:r>
          </a:p>
          <a:p>
            <a:pPr marL="361950" indent="-361950">
              <a:buFont typeface="Arial" pitchFamily="34" charset="0"/>
              <a:buChar char="•"/>
            </a:pPr>
            <a:r>
              <a:rPr lang="it-IT" sz="2500" dirty="0" smtClean="0"/>
              <a:t>Reintroduzione della pena di morte</a:t>
            </a:r>
            <a:endParaRPr lang="it-IT" sz="25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63888" y="188640"/>
            <a:ext cx="1368152" cy="646331"/>
          </a:xfrm>
          <a:prstGeom prst="rect">
            <a:avLst/>
          </a:prstGeom>
          <a:noFill/>
        </p:spPr>
        <p:txBody>
          <a:bodyPr wrap="square" rtlCol="0">
            <a:spAutoFit/>
          </a:bodyPr>
          <a:lstStyle/>
          <a:p>
            <a:r>
              <a:rPr lang="it-IT" sz="3600" b="1" dirty="0" smtClean="0">
                <a:solidFill>
                  <a:srgbClr val="FF0000"/>
                </a:solidFill>
              </a:rPr>
              <a:t>OVRA</a:t>
            </a:r>
            <a:endParaRPr lang="it-IT" sz="3600" b="1" dirty="0">
              <a:solidFill>
                <a:srgbClr val="FF0000"/>
              </a:solidFill>
            </a:endParaRPr>
          </a:p>
        </p:txBody>
      </p:sp>
      <p:sp>
        <p:nvSpPr>
          <p:cNvPr id="5" name="CasellaDiTesto 4"/>
          <p:cNvSpPr txBox="1"/>
          <p:nvPr/>
        </p:nvSpPr>
        <p:spPr>
          <a:xfrm>
            <a:off x="1259632" y="5445224"/>
            <a:ext cx="115212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3"/>
              </a:rPr>
              <a:t>OVRA_43'</a:t>
            </a:r>
            <a:endParaRPr lang="it-IT" dirty="0"/>
          </a:p>
        </p:txBody>
      </p:sp>
      <p:sp>
        <p:nvSpPr>
          <p:cNvPr id="7" name="CasellaDiTesto 6"/>
          <p:cNvSpPr txBox="1"/>
          <p:nvPr/>
        </p:nvSpPr>
        <p:spPr>
          <a:xfrm>
            <a:off x="0" y="836712"/>
            <a:ext cx="9144000" cy="1384995"/>
          </a:xfrm>
          <a:prstGeom prst="rect">
            <a:avLst/>
          </a:prstGeom>
          <a:noFill/>
        </p:spPr>
        <p:txBody>
          <a:bodyPr wrap="square" rtlCol="0">
            <a:spAutoFit/>
          </a:bodyPr>
          <a:lstStyle/>
          <a:p>
            <a:r>
              <a:rPr lang="it-IT" sz="2800" dirty="0" smtClean="0"/>
              <a:t>“Opera Volontaria per la Repressione dell’Antifascismo”</a:t>
            </a:r>
          </a:p>
          <a:p>
            <a:r>
              <a:rPr lang="it-IT" sz="2800" dirty="0" smtClean="0"/>
              <a:t>“Organizzazione  di Vigilanza e Repressione del’Antifascismo”</a:t>
            </a:r>
          </a:p>
          <a:p>
            <a:r>
              <a:rPr lang="it-IT" sz="2800" dirty="0" smtClean="0"/>
              <a:t>“Organo di Vigilanza dei Reati Antistatali”</a:t>
            </a:r>
            <a:endParaRPr lang="it-IT" sz="2800" dirty="0"/>
          </a:p>
        </p:txBody>
      </p:sp>
      <p:sp>
        <p:nvSpPr>
          <p:cNvPr id="8" name="CasellaDiTesto 7"/>
          <p:cNvSpPr txBox="1"/>
          <p:nvPr/>
        </p:nvSpPr>
        <p:spPr>
          <a:xfrm>
            <a:off x="0" y="2924944"/>
            <a:ext cx="3707904" cy="954107"/>
          </a:xfrm>
          <a:prstGeom prst="rect">
            <a:avLst/>
          </a:prstGeom>
          <a:noFill/>
        </p:spPr>
        <p:txBody>
          <a:bodyPr wrap="square" rtlCol="0">
            <a:spAutoFit/>
          </a:bodyPr>
          <a:lstStyle/>
          <a:p>
            <a:r>
              <a:rPr lang="it-IT" sz="2800" b="1" dirty="0" smtClean="0"/>
              <a:t>Polizia segreta fascista attiva dal 1926  al 1945</a:t>
            </a:r>
            <a:endParaRPr lang="it-IT" sz="2800" b="1" dirty="0"/>
          </a:p>
        </p:txBody>
      </p:sp>
      <p:pic>
        <p:nvPicPr>
          <p:cNvPr id="8194" name="Picture 2" descr="C:\Users\LIDIA\Pictures\fascismo\fascismo_8_1.jpg"/>
          <p:cNvPicPr>
            <a:picLocks noChangeAspect="1" noChangeArrowheads="1"/>
          </p:cNvPicPr>
          <p:nvPr/>
        </p:nvPicPr>
        <p:blipFill>
          <a:blip r:embed="rId4" cstate="print"/>
          <a:srcRect/>
          <a:stretch>
            <a:fillRect/>
          </a:stretch>
        </p:blipFill>
        <p:spPr bwMode="auto">
          <a:xfrm>
            <a:off x="3563888" y="2989827"/>
            <a:ext cx="5580112" cy="386817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76056" y="620688"/>
            <a:ext cx="3384376" cy="1754326"/>
          </a:xfrm>
          <a:prstGeom prst="rect">
            <a:avLst/>
          </a:prstGeom>
          <a:noFill/>
        </p:spPr>
        <p:txBody>
          <a:bodyPr wrap="square" rtlCol="0">
            <a:spAutoFit/>
          </a:bodyPr>
          <a:lstStyle/>
          <a:p>
            <a:r>
              <a:rPr lang="it-IT" sz="3600" b="1" dirty="0" smtClean="0">
                <a:solidFill>
                  <a:srgbClr val="FF0000"/>
                </a:solidFill>
              </a:rPr>
              <a:t>LA POLITICA COLONIALE</a:t>
            </a:r>
          </a:p>
          <a:p>
            <a:r>
              <a:rPr lang="it-IT" sz="3600" b="1" dirty="0" smtClean="0">
                <a:solidFill>
                  <a:srgbClr val="FF0000"/>
                </a:solidFill>
              </a:rPr>
              <a:t>FASCISTA</a:t>
            </a:r>
            <a:endParaRPr lang="it-IT" sz="3600" b="1" dirty="0">
              <a:solidFill>
                <a:srgbClr val="FF0000"/>
              </a:solidFill>
            </a:endParaRPr>
          </a:p>
        </p:txBody>
      </p:sp>
      <p:sp>
        <p:nvSpPr>
          <p:cNvPr id="5" name="CasellaDiTesto 4"/>
          <p:cNvSpPr txBox="1"/>
          <p:nvPr/>
        </p:nvSpPr>
        <p:spPr>
          <a:xfrm>
            <a:off x="6876256" y="5085184"/>
            <a:ext cx="68458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3"/>
              </a:rPr>
              <a:t>ADIS</a:t>
            </a:r>
            <a:endParaRPr lang="it-IT" dirty="0"/>
          </a:p>
        </p:txBody>
      </p:sp>
      <p:sp>
        <p:nvSpPr>
          <p:cNvPr id="6" name="CasellaDiTesto 5"/>
          <p:cNvSpPr txBox="1"/>
          <p:nvPr/>
        </p:nvSpPr>
        <p:spPr>
          <a:xfrm>
            <a:off x="5004048" y="4437112"/>
            <a:ext cx="3384376" cy="1200329"/>
          </a:xfrm>
          <a:prstGeom prst="rect">
            <a:avLst/>
          </a:prstGeom>
          <a:noFill/>
        </p:spPr>
        <p:txBody>
          <a:bodyPr wrap="square" rtlCol="0">
            <a:spAutoFit/>
          </a:bodyPr>
          <a:lstStyle/>
          <a:p>
            <a:r>
              <a:rPr lang="it-IT" sz="3600" dirty="0" smtClean="0">
                <a:solidFill>
                  <a:srgbClr val="FF0000"/>
                </a:solidFill>
              </a:rPr>
              <a:t>Guerra d’Etiopia 1935-36</a:t>
            </a:r>
            <a:endParaRPr lang="it-IT" sz="3600" dirty="0">
              <a:solidFill>
                <a:srgbClr val="FF0000"/>
              </a:solidFill>
            </a:endParaRPr>
          </a:p>
        </p:txBody>
      </p:sp>
      <p:pic>
        <p:nvPicPr>
          <p:cNvPr id="9218" name="Picture 2" descr="C:\Users\LIDIA\Pictures\fascismo\fascismo_9_1.jpg"/>
          <p:cNvPicPr>
            <a:picLocks noChangeAspect="1" noChangeArrowheads="1"/>
          </p:cNvPicPr>
          <p:nvPr/>
        </p:nvPicPr>
        <p:blipFill>
          <a:blip r:embed="rId4" cstate="print"/>
          <a:srcRect/>
          <a:stretch>
            <a:fillRect/>
          </a:stretch>
        </p:blipFill>
        <p:spPr bwMode="auto">
          <a:xfrm>
            <a:off x="0" y="0"/>
            <a:ext cx="4876800" cy="68707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3234</TotalTime>
  <Words>2150</Words>
  <Application>Microsoft Office PowerPoint</Application>
  <PresentationFormat>Presentazione su schermo (4:3)</PresentationFormat>
  <Paragraphs>319</Paragraphs>
  <Slides>38</Slides>
  <Notes>33</Notes>
  <HiddenSlides>0</HiddenSlides>
  <MMClips>4</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LIDIA</dc:creator>
  <cp:lastModifiedBy>Luis</cp:lastModifiedBy>
  <cp:revision>349</cp:revision>
  <dcterms:created xsi:type="dcterms:W3CDTF">2016-01-08T18:00:02Z</dcterms:created>
  <dcterms:modified xsi:type="dcterms:W3CDTF">2016-05-26T00:41:35Z</dcterms:modified>
</cp:coreProperties>
</file>